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1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4.xml" ContentType="application/vnd.openxmlformats-officedocument.drawingml.chart+xml"/>
  <Override PartName="/ppt/theme/themeOverride2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5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20"/>
  </p:notesMasterIdLst>
  <p:sldIdLst>
    <p:sldId id="580" r:id="rId2"/>
    <p:sldId id="666" r:id="rId3"/>
    <p:sldId id="674" r:id="rId4"/>
    <p:sldId id="739" r:id="rId5"/>
    <p:sldId id="740" r:id="rId6"/>
    <p:sldId id="742" r:id="rId7"/>
    <p:sldId id="837" r:id="rId8"/>
    <p:sldId id="839" r:id="rId9"/>
    <p:sldId id="891" r:id="rId10"/>
    <p:sldId id="667" r:id="rId11"/>
    <p:sldId id="670" r:id="rId12"/>
    <p:sldId id="595" r:id="rId13"/>
    <p:sldId id="703" r:id="rId14"/>
    <p:sldId id="745" r:id="rId15"/>
    <p:sldId id="672" r:id="rId16"/>
    <p:sldId id="838" r:id="rId17"/>
    <p:sldId id="750" r:id="rId18"/>
    <p:sldId id="834" r:id="rId19"/>
    <p:sldId id="840" r:id="rId20"/>
    <p:sldId id="768" r:id="rId21"/>
    <p:sldId id="754" r:id="rId22"/>
    <p:sldId id="769" r:id="rId23"/>
    <p:sldId id="770" r:id="rId24"/>
    <p:sldId id="755" r:id="rId25"/>
    <p:sldId id="737" r:id="rId26"/>
    <p:sldId id="734" r:id="rId27"/>
    <p:sldId id="777" r:id="rId28"/>
    <p:sldId id="735" r:id="rId29"/>
    <p:sldId id="778" r:id="rId30"/>
    <p:sldId id="779" r:id="rId31"/>
    <p:sldId id="780" r:id="rId32"/>
    <p:sldId id="782" r:id="rId33"/>
    <p:sldId id="784" r:id="rId34"/>
    <p:sldId id="785" r:id="rId35"/>
    <p:sldId id="786" r:id="rId36"/>
    <p:sldId id="787" r:id="rId37"/>
    <p:sldId id="789" r:id="rId38"/>
    <p:sldId id="823" r:id="rId39"/>
    <p:sldId id="793" r:id="rId40"/>
    <p:sldId id="797" r:id="rId41"/>
    <p:sldId id="796" r:id="rId42"/>
    <p:sldId id="798" r:id="rId43"/>
    <p:sldId id="799" r:id="rId44"/>
    <p:sldId id="802" r:id="rId45"/>
    <p:sldId id="806" r:id="rId46"/>
    <p:sldId id="807" r:id="rId47"/>
    <p:sldId id="809" r:id="rId48"/>
    <p:sldId id="811" r:id="rId49"/>
    <p:sldId id="814" r:id="rId50"/>
    <p:sldId id="815" r:id="rId51"/>
    <p:sldId id="818" r:id="rId52"/>
    <p:sldId id="819" r:id="rId53"/>
    <p:sldId id="820" r:id="rId54"/>
    <p:sldId id="831" r:id="rId55"/>
    <p:sldId id="824" r:id="rId56"/>
    <p:sldId id="788" r:id="rId57"/>
    <p:sldId id="790" r:id="rId58"/>
    <p:sldId id="791" r:id="rId59"/>
    <p:sldId id="825" r:id="rId60"/>
    <p:sldId id="827" r:id="rId61"/>
    <p:sldId id="828" r:id="rId62"/>
    <p:sldId id="830" r:id="rId63"/>
    <p:sldId id="829" r:id="rId64"/>
    <p:sldId id="833" r:id="rId65"/>
    <p:sldId id="749" r:id="rId66"/>
    <p:sldId id="701" r:id="rId67"/>
    <p:sldId id="889" r:id="rId68"/>
    <p:sldId id="890" r:id="rId69"/>
    <p:sldId id="700" r:id="rId70"/>
    <p:sldId id="851" r:id="rId71"/>
    <p:sldId id="852" r:id="rId72"/>
    <p:sldId id="853" r:id="rId73"/>
    <p:sldId id="854" r:id="rId74"/>
    <p:sldId id="855" r:id="rId75"/>
    <p:sldId id="856" r:id="rId76"/>
    <p:sldId id="857" r:id="rId77"/>
    <p:sldId id="858" r:id="rId78"/>
    <p:sldId id="859" r:id="rId79"/>
    <p:sldId id="860" r:id="rId80"/>
    <p:sldId id="861" r:id="rId81"/>
    <p:sldId id="862" r:id="rId82"/>
    <p:sldId id="888" r:id="rId83"/>
    <p:sldId id="864" r:id="rId84"/>
    <p:sldId id="867" r:id="rId85"/>
    <p:sldId id="865" r:id="rId86"/>
    <p:sldId id="866" r:id="rId87"/>
    <p:sldId id="868" r:id="rId88"/>
    <p:sldId id="871" r:id="rId89"/>
    <p:sldId id="872" r:id="rId90"/>
    <p:sldId id="873" r:id="rId91"/>
    <p:sldId id="874" r:id="rId92"/>
    <p:sldId id="875" r:id="rId93"/>
    <p:sldId id="876" r:id="rId94"/>
    <p:sldId id="877" r:id="rId95"/>
    <p:sldId id="878" r:id="rId96"/>
    <p:sldId id="879" r:id="rId97"/>
    <p:sldId id="880" r:id="rId98"/>
    <p:sldId id="881" r:id="rId99"/>
    <p:sldId id="882" r:id="rId100"/>
    <p:sldId id="883" r:id="rId101"/>
    <p:sldId id="884" r:id="rId102"/>
    <p:sldId id="885" r:id="rId103"/>
    <p:sldId id="886" r:id="rId104"/>
    <p:sldId id="887" r:id="rId105"/>
    <p:sldId id="772" r:id="rId106"/>
    <p:sldId id="773" r:id="rId107"/>
    <p:sldId id="774" r:id="rId108"/>
    <p:sldId id="776" r:id="rId109"/>
    <p:sldId id="775" r:id="rId110"/>
    <p:sldId id="541" r:id="rId111"/>
    <p:sldId id="761" r:id="rId112"/>
    <p:sldId id="844" r:id="rId113"/>
    <p:sldId id="845" r:id="rId114"/>
    <p:sldId id="847" r:id="rId115"/>
    <p:sldId id="843" r:id="rId116"/>
    <p:sldId id="850" r:id="rId117"/>
    <p:sldId id="848" r:id="rId118"/>
    <p:sldId id="849" r:id="rId119"/>
  </p:sldIdLst>
  <p:sldSz cx="9144000" cy="6858000" type="screen4x3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Введение. Материальное и финансовое обеспечение" id="{3BD38F33-1611-42CF-BE51-1B14F578E3EE}">
          <p14:sldIdLst>
            <p14:sldId id="580"/>
            <p14:sldId id="666"/>
            <p14:sldId id="674"/>
            <p14:sldId id="739"/>
            <p14:sldId id="740"/>
            <p14:sldId id="742"/>
            <p14:sldId id="837"/>
            <p14:sldId id="839"/>
            <p14:sldId id="891"/>
          </p14:sldIdLst>
        </p14:section>
        <p14:section name="Данные по обучающимся" id="{0047B789-D3AD-4B7D-94BE-768F3320E2B5}">
          <p14:sldIdLst>
            <p14:sldId id="667"/>
            <p14:sldId id="670"/>
            <p14:sldId id="595"/>
            <p14:sldId id="703"/>
            <p14:sldId id="745"/>
          </p14:sldIdLst>
        </p14:section>
        <p14:section name="Педагогический коллектив" id="{91843DB7-87E7-4D69-AED7-31289D74E870}">
          <p14:sldIdLst>
            <p14:sldId id="672"/>
            <p14:sldId id="838"/>
            <p14:sldId id="750"/>
            <p14:sldId id="834"/>
          </p14:sldIdLst>
        </p14:section>
        <p14:section name="Новая школа" id="{A27FAC10-3D83-4836-9D4D-32B3F1B4F45D}">
          <p14:sldIdLst>
            <p14:sldId id="840"/>
            <p14:sldId id="768"/>
            <p14:sldId id="754"/>
            <p14:sldId id="769"/>
            <p14:sldId id="770"/>
            <p14:sldId id="755"/>
          </p14:sldIdLst>
        </p14:section>
        <p14:section name="Ремонтные работы" id="{CDF7C3D7-5D13-4876-A554-EEC4A6A0498C}">
          <p14:sldIdLst>
            <p14:sldId id="737"/>
            <p14:sldId id="734"/>
            <p14:sldId id="777"/>
            <p14:sldId id="735"/>
            <p14:sldId id="778"/>
            <p14:sldId id="779"/>
          </p14:sldIdLst>
        </p14:section>
        <p14:section name="Проект Чистая вода - залог здоровья" id="{28C9A073-6488-4603-BBFB-7147BA3D93FD}">
          <p14:sldIdLst>
            <p14:sldId id="780"/>
            <p14:sldId id="782"/>
            <p14:sldId id="784"/>
            <p14:sldId id="785"/>
            <p14:sldId id="786"/>
            <p14:sldId id="787"/>
            <p14:sldId id="789"/>
          </p14:sldIdLst>
        </p14:section>
        <p14:section name="НП &quot;Образование&quot; Доброшкола" id="{41FE632C-4EC0-408E-8CEF-E93B4385F16B}">
          <p14:sldIdLst>
            <p14:sldId id="823"/>
            <p14:sldId id="793"/>
            <p14:sldId id="797"/>
            <p14:sldId id="796"/>
            <p14:sldId id="798"/>
            <p14:sldId id="799"/>
            <p14:sldId id="802"/>
            <p14:sldId id="806"/>
            <p14:sldId id="807"/>
            <p14:sldId id="809"/>
            <p14:sldId id="811"/>
            <p14:sldId id="814"/>
            <p14:sldId id="815"/>
            <p14:sldId id="818"/>
            <p14:sldId id="819"/>
            <p14:sldId id="820"/>
            <p14:sldId id="831"/>
            <p14:sldId id="824"/>
            <p14:sldId id="788"/>
            <p14:sldId id="790"/>
            <p14:sldId id="791"/>
            <p14:sldId id="825"/>
            <p14:sldId id="827"/>
            <p14:sldId id="828"/>
            <p14:sldId id="830"/>
            <p14:sldId id="829"/>
            <p14:sldId id="833"/>
          </p14:sldIdLst>
        </p14:section>
        <p14:section name="Показатели урочной и внеурочной деятельности" id="{59D9BB57-5BB4-423A-A7A1-5B2B8F8460BC}">
          <p14:sldIdLst>
            <p14:sldId id="749"/>
            <p14:sldId id="701"/>
            <p14:sldId id="889"/>
            <p14:sldId id="890"/>
            <p14:sldId id="700"/>
            <p14:sldId id="851"/>
            <p14:sldId id="852"/>
            <p14:sldId id="853"/>
            <p14:sldId id="854"/>
            <p14:sldId id="855"/>
            <p14:sldId id="856"/>
            <p14:sldId id="857"/>
            <p14:sldId id="858"/>
            <p14:sldId id="859"/>
            <p14:sldId id="860"/>
            <p14:sldId id="861"/>
            <p14:sldId id="862"/>
            <p14:sldId id="888"/>
            <p14:sldId id="864"/>
            <p14:sldId id="867"/>
            <p14:sldId id="865"/>
            <p14:sldId id="866"/>
            <p14:sldId id="868"/>
            <p14:sldId id="871"/>
            <p14:sldId id="872"/>
            <p14:sldId id="873"/>
            <p14:sldId id="874"/>
            <p14:sldId id="875"/>
            <p14:sldId id="876"/>
            <p14:sldId id="877"/>
            <p14:sldId id="878"/>
            <p14:sldId id="879"/>
            <p14:sldId id="880"/>
            <p14:sldId id="881"/>
            <p14:sldId id="882"/>
            <p14:sldId id="883"/>
            <p14:sldId id="884"/>
            <p14:sldId id="885"/>
            <p14:sldId id="886"/>
            <p14:sldId id="887"/>
          </p14:sldIdLst>
        </p14:section>
        <p14:section name="Абилимпикс 2021" id="{F8A59729-5E43-4B02-A28C-112B5F7836CC}">
          <p14:sldIdLst>
            <p14:sldId id="772"/>
            <p14:sldId id="773"/>
            <p14:sldId id="774"/>
            <p14:sldId id="776"/>
            <p14:sldId id="775"/>
          </p14:sldIdLst>
        </p14:section>
        <p14:section name="Раздел без заголовка" id="{D3EC13A4-65E0-4042-B4DB-0124E11DD1F4}">
          <p14:sldIdLst/>
        </p14:section>
        <p14:section name="Лучший ученик. Елка Главы РС(Я)" id="{126D744D-EFD2-4F5F-B6EC-01C52847EF4F}">
          <p14:sldIdLst>
            <p14:sldId id="541"/>
            <p14:sldId id="761"/>
            <p14:sldId id="844"/>
            <p14:sldId id="845"/>
            <p14:sldId id="847"/>
            <p14:sldId id="843"/>
            <p14:sldId id="850"/>
            <p14:sldId id="848"/>
            <p14:sldId id="84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1FED50"/>
    <a:srgbClr val="39E77B"/>
    <a:srgbClr val="66FF66"/>
    <a:srgbClr val="99FF66"/>
    <a:srgbClr val="CCFF66"/>
    <a:srgbClr val="99FF99"/>
    <a:srgbClr val="00FF00"/>
    <a:srgbClr val="60FA9B"/>
    <a:srgbClr val="3EF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65" autoAdjust="0"/>
    <p:restoredTop sz="94662" autoAdjust="0"/>
  </p:normalViewPr>
  <p:slideViewPr>
    <p:cSldViewPr snapToGrid="0">
      <p:cViewPr>
        <p:scale>
          <a:sx n="90" d="100"/>
          <a:sy n="90" d="100"/>
        </p:scale>
        <p:origin x="-2136" y="-462"/>
      </p:cViewPr>
      <p:guideLst>
        <p:guide orient="horz" pos="2160"/>
        <p:guide pos="28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123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2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7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PowerPoint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2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Word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6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100" baseline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defRPr>
            </a:pPr>
            <a:r>
              <a:rPr lang="ru-RU" sz="1800" dirty="0">
                <a:solidFill>
                  <a:srgbClr val="002060"/>
                </a:solidFill>
                <a:effectLst/>
                <a:latin typeface="+mn-lt"/>
                <a:cs typeface="Times New Roman" panose="02020603050405020304" pitchFamily="18" charset="0"/>
              </a:rPr>
              <a:t>Образовательный </a:t>
            </a:r>
            <a:r>
              <a:rPr lang="ru-RU" sz="1800" dirty="0" smtClean="0">
                <a:solidFill>
                  <a:srgbClr val="002060"/>
                </a:solidFill>
                <a:effectLst/>
                <a:latin typeface="+mn-lt"/>
                <a:cs typeface="Times New Roman" panose="02020603050405020304" pitchFamily="18" charset="0"/>
              </a:rPr>
              <a:t>уровень</a:t>
            </a:r>
            <a:r>
              <a:rPr lang="ru-RU" sz="1800" baseline="0" dirty="0" smtClean="0">
                <a:solidFill>
                  <a:srgbClr val="002060"/>
                </a:solidFill>
                <a:effectLst/>
                <a:latin typeface="+mn-lt"/>
                <a:cs typeface="Times New Roman" panose="02020603050405020304" pitchFamily="18" charset="0"/>
              </a:rPr>
              <a:t> педагогов, </a:t>
            </a:r>
            <a:endParaRPr lang="ru-RU" sz="1800" dirty="0">
              <a:solidFill>
                <a:srgbClr val="002060"/>
              </a:solidFill>
              <a:effectLst/>
              <a:latin typeface="+mn-lt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2656356439418362"/>
          <c:y val="1.499777985621026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05708288"/>
        <c:axId val="153592576"/>
      </c:barChart>
      <c:catAx>
        <c:axId val="205708288"/>
        <c:scaling>
          <c:orientation val="minMax"/>
        </c:scaling>
        <c:delete val="0"/>
        <c:axPos val="b"/>
        <c:majorTickMark val="out"/>
        <c:minorTickMark val="none"/>
        <c:tickLblPos val="nextTo"/>
        <c:crossAx val="153592576"/>
        <c:crosses val="autoZero"/>
        <c:auto val="1"/>
        <c:lblAlgn val="ctr"/>
        <c:lblOffset val="100"/>
        <c:noMultiLvlLbl val="0"/>
      </c:catAx>
      <c:valAx>
        <c:axId val="153592576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205708288"/>
        <c:crosses val="autoZero"/>
        <c:crossBetween val="between"/>
      </c:valAx>
      <c:spPr>
        <a:noFill/>
        <a:ln>
          <a:noFill/>
        </a:ln>
        <a:effectLst/>
        <a:sp3d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title>
      <c:tx>
        <c:rich>
          <a:bodyPr rot="0" vert="horz"/>
          <a:lstStyle/>
          <a:p>
            <a:pPr>
              <a:defRPr sz="1400"/>
            </a:pPr>
            <a:r>
              <a:rPr lang="ru-RU" sz="1400" dirty="0">
                <a:solidFill>
                  <a:srgbClr val="002060"/>
                </a:solidFill>
              </a:rPr>
              <a:t>Квалификационный </a:t>
            </a:r>
            <a:r>
              <a:rPr lang="ru-RU" sz="1400" dirty="0" smtClean="0">
                <a:solidFill>
                  <a:srgbClr val="002060"/>
                </a:solidFill>
              </a:rPr>
              <a:t>уровень</a:t>
            </a:r>
            <a:r>
              <a:rPr lang="ru-RU" sz="1400" baseline="0" dirty="0" smtClean="0">
                <a:solidFill>
                  <a:srgbClr val="002060"/>
                </a:solidFill>
              </a:rPr>
              <a:t> учителей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</a:p>
        </c:rich>
      </c:tx>
      <c:layout>
        <c:manualLayout>
          <c:xMode val="edge"/>
          <c:yMode val="edge"/>
          <c:x val="0.14244613785085145"/>
          <c:y val="3.1040154005379701E-2"/>
        </c:manualLayout>
      </c:layout>
      <c:overlay val="0"/>
    </c:title>
    <c:autoTitleDeleted val="0"/>
    <c:view3D>
      <c:rotX val="30"/>
      <c:rotY val="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6701425039979062"/>
          <c:w val="1"/>
          <c:h val="0.5583626800231258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1.1030041411626086E-2"/>
          <c:y val="0.74200306778106773"/>
          <c:w val="0.9307656869226264"/>
          <c:h val="0.24174293991206205"/>
        </c:manualLayout>
      </c:layout>
      <c:overlay val="0"/>
      <c:txPr>
        <a:bodyPr rot="0" vert="horz"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title>
      <c:tx>
        <c:rich>
          <a:bodyPr rot="0" vert="horz"/>
          <a:lstStyle/>
          <a:p>
            <a:pPr>
              <a:defRPr sz="1400"/>
            </a:pPr>
            <a:r>
              <a:rPr lang="ru-RU" sz="1400" dirty="0" smtClean="0">
                <a:solidFill>
                  <a:srgbClr val="002060"/>
                </a:solidFill>
              </a:rPr>
              <a:t>в </a:t>
            </a:r>
            <a:r>
              <a:rPr lang="ru-RU" sz="1400" dirty="0" err="1" smtClean="0">
                <a:solidFill>
                  <a:srgbClr val="002060"/>
                </a:solidFill>
              </a:rPr>
              <a:t>т.ч</a:t>
            </a:r>
            <a:r>
              <a:rPr lang="ru-RU" sz="1400" dirty="0" smtClean="0">
                <a:solidFill>
                  <a:srgbClr val="002060"/>
                </a:solidFill>
              </a:rPr>
              <a:t>. </a:t>
            </a:r>
            <a:r>
              <a:rPr lang="ru-RU" sz="1400" baseline="0" dirty="0" smtClean="0">
                <a:solidFill>
                  <a:srgbClr val="002060"/>
                </a:solidFill>
              </a:rPr>
              <a:t>учителей-логопедов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</a:p>
        </c:rich>
      </c:tx>
      <c:layout>
        <c:manualLayout>
          <c:xMode val="edge"/>
          <c:yMode val="edge"/>
          <c:x val="0.18130369543129088"/>
          <c:y val="0.10818466909781432"/>
        </c:manualLayout>
      </c:layout>
      <c:overlay val="0"/>
    </c:title>
    <c:autoTitleDeleted val="0"/>
    <c:view3D>
      <c:rotX val="30"/>
      <c:rotY val="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6701425039979062"/>
          <c:w val="1"/>
          <c:h val="0.5583626800231258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1.1030041411626086E-2"/>
          <c:y val="0.74200306778106773"/>
          <c:w val="0.9307656869226264"/>
          <c:h val="0.24174293991206205"/>
        </c:manualLayout>
      </c:layout>
      <c:overlay val="0"/>
      <c:txPr>
        <a:bodyPr rot="0" vert="horz"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title>
      <c:tx>
        <c:rich>
          <a:bodyPr rot="0" vert="horz"/>
          <a:lstStyle/>
          <a:p>
            <a:pPr>
              <a:defRPr sz="1400"/>
            </a:pPr>
            <a:r>
              <a:rPr lang="ru-RU" sz="1400" dirty="0">
                <a:solidFill>
                  <a:srgbClr val="002060"/>
                </a:solidFill>
              </a:rPr>
              <a:t>Квалификационный </a:t>
            </a:r>
            <a:r>
              <a:rPr lang="ru-RU" sz="1400" dirty="0" smtClean="0">
                <a:solidFill>
                  <a:srgbClr val="002060"/>
                </a:solidFill>
              </a:rPr>
              <a:t>уровень</a:t>
            </a:r>
            <a:r>
              <a:rPr lang="ru-RU" sz="1400" baseline="0" dirty="0" smtClean="0">
                <a:solidFill>
                  <a:srgbClr val="002060"/>
                </a:solidFill>
              </a:rPr>
              <a:t> учителей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</a:p>
        </c:rich>
      </c:tx>
      <c:layout>
        <c:manualLayout>
          <c:xMode val="edge"/>
          <c:yMode val="edge"/>
          <c:x val="0.14244613785085145"/>
          <c:y val="3.1040154005379701E-2"/>
        </c:manualLayout>
      </c:layout>
      <c:overlay val="0"/>
    </c:title>
    <c:autoTitleDeleted val="0"/>
    <c:view3D>
      <c:rotX val="30"/>
      <c:rotY val="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6701425039979062"/>
          <c:w val="1"/>
          <c:h val="0.5583626800231258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1.1030041411626086E-2"/>
          <c:y val="0.74200306778106773"/>
          <c:w val="0.9307656869226264"/>
          <c:h val="0.24174293991206205"/>
        </c:manualLayout>
      </c:layout>
      <c:overlay val="0"/>
      <c:txPr>
        <a:bodyPr rot="0" vert="horz"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title>
      <c:tx>
        <c:rich>
          <a:bodyPr rot="0" vert="horz"/>
          <a:lstStyle/>
          <a:p>
            <a:pPr>
              <a:defRPr sz="1400"/>
            </a:pPr>
            <a:r>
              <a:rPr lang="ru-RU" sz="1400" dirty="0" smtClean="0">
                <a:solidFill>
                  <a:srgbClr val="002060"/>
                </a:solidFill>
              </a:rPr>
              <a:t>в </a:t>
            </a:r>
            <a:r>
              <a:rPr lang="ru-RU" sz="1400" dirty="0" err="1" smtClean="0">
                <a:solidFill>
                  <a:srgbClr val="002060"/>
                </a:solidFill>
              </a:rPr>
              <a:t>т.ч</a:t>
            </a:r>
            <a:r>
              <a:rPr lang="ru-RU" sz="1400" dirty="0" smtClean="0">
                <a:solidFill>
                  <a:srgbClr val="002060"/>
                </a:solidFill>
              </a:rPr>
              <a:t>. </a:t>
            </a:r>
            <a:r>
              <a:rPr lang="ru-RU" sz="1400" baseline="0" dirty="0" smtClean="0">
                <a:solidFill>
                  <a:srgbClr val="002060"/>
                </a:solidFill>
              </a:rPr>
              <a:t>учителей-логопедов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</a:p>
        </c:rich>
      </c:tx>
      <c:layout>
        <c:manualLayout>
          <c:xMode val="edge"/>
          <c:yMode val="edge"/>
          <c:x val="0.18130369543129088"/>
          <c:y val="0.10818466909781432"/>
        </c:manualLayout>
      </c:layout>
      <c:overlay val="0"/>
    </c:title>
    <c:autoTitleDeleted val="0"/>
    <c:view3D>
      <c:rotX val="30"/>
      <c:rotY val="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6701425039979062"/>
          <c:w val="1"/>
          <c:h val="0.5583626800231258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1.1030041411626086E-2"/>
          <c:y val="0.74200306778106773"/>
          <c:w val="0.9307656869226264"/>
          <c:h val="0.24174293991206205"/>
        </c:manualLayout>
      </c:layout>
      <c:overlay val="0"/>
      <c:txPr>
        <a:bodyPr rot="0" vert="horz"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100" baseline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defRPr>
            </a:pPr>
            <a:r>
              <a:rPr lang="ru-RU" sz="1800" dirty="0">
                <a:solidFill>
                  <a:srgbClr val="002060"/>
                </a:solidFill>
                <a:effectLst/>
                <a:latin typeface="+mn-lt"/>
                <a:cs typeface="Times New Roman" panose="02020603050405020304" pitchFamily="18" charset="0"/>
              </a:rPr>
              <a:t>Образовательный </a:t>
            </a:r>
            <a:r>
              <a:rPr lang="ru-RU" sz="1800" dirty="0" smtClean="0">
                <a:solidFill>
                  <a:srgbClr val="002060"/>
                </a:solidFill>
                <a:effectLst/>
                <a:latin typeface="+mn-lt"/>
                <a:cs typeface="Times New Roman" panose="02020603050405020304" pitchFamily="18" charset="0"/>
              </a:rPr>
              <a:t>уровень</a:t>
            </a:r>
            <a:r>
              <a:rPr lang="ru-RU" sz="1800" baseline="0" dirty="0" smtClean="0">
                <a:solidFill>
                  <a:srgbClr val="002060"/>
                </a:solidFill>
                <a:effectLst/>
                <a:latin typeface="+mn-lt"/>
                <a:cs typeface="Times New Roman" panose="02020603050405020304" pitchFamily="18" charset="0"/>
              </a:rPr>
              <a:t> педагогов, </a:t>
            </a:r>
            <a:endParaRPr lang="ru-RU" sz="1800" dirty="0">
              <a:solidFill>
                <a:srgbClr val="002060"/>
              </a:solidFill>
              <a:effectLst/>
              <a:latin typeface="+mn-lt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2656356439418362"/>
          <c:y val="1.499777985621026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59679616"/>
        <c:axId val="159681152"/>
      </c:barChart>
      <c:catAx>
        <c:axId val="159679616"/>
        <c:scaling>
          <c:orientation val="minMax"/>
        </c:scaling>
        <c:delete val="0"/>
        <c:axPos val="b"/>
        <c:majorTickMark val="out"/>
        <c:minorTickMark val="none"/>
        <c:tickLblPos val="nextTo"/>
        <c:crossAx val="159681152"/>
        <c:crosses val="autoZero"/>
        <c:auto val="1"/>
        <c:lblAlgn val="ctr"/>
        <c:lblOffset val="100"/>
        <c:noMultiLvlLbl val="0"/>
      </c:catAx>
      <c:valAx>
        <c:axId val="159681152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159679616"/>
        <c:crosses val="autoZero"/>
        <c:crossBetween val="between"/>
      </c:valAx>
      <c:spPr>
        <a:noFill/>
        <a:ln>
          <a:noFill/>
        </a:ln>
        <a:effectLst/>
        <a:sp3d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title>
      <c:layout/>
      <c:overlay val="0"/>
      <c:txPr>
        <a:bodyPr/>
        <a:lstStyle/>
        <a:p>
          <a:pPr>
            <a:defRPr sz="1200"/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Лист2!$A$5</c:f>
              <c:strCache>
                <c:ptCount val="1"/>
                <c:pt idx="0">
                  <c:v>2020-2021 учебный год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tx2"/>
              </a:solidFill>
            </c:spPr>
          </c:dPt>
          <c:dLbls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Лист2!$B$4:$C$4</c:f>
              <c:strCache>
                <c:ptCount val="2"/>
                <c:pt idx="0">
                  <c:v>начальный уровень </c:v>
                </c:pt>
                <c:pt idx="1">
                  <c:v>основной уровень</c:v>
                </c:pt>
              </c:strCache>
            </c:strRef>
          </c:cat>
          <c:val>
            <c:numRef>
              <c:f>Лист2!$B$5:$C$5</c:f>
              <c:numCache>
                <c:formatCode>General</c:formatCode>
                <c:ptCount val="2"/>
                <c:pt idx="0">
                  <c:v>13</c:v>
                </c:pt>
                <c:pt idx="1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0703360"/>
        <c:axId val="220709248"/>
      </c:barChart>
      <c:catAx>
        <c:axId val="2207033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220709248"/>
        <c:crosses val="autoZero"/>
        <c:auto val="1"/>
        <c:lblAlgn val="ctr"/>
        <c:lblOffset val="100"/>
        <c:noMultiLvlLbl val="0"/>
      </c:catAx>
      <c:valAx>
        <c:axId val="2207092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07033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title>
      <c:tx>
        <c:rich>
          <a:bodyPr rot="0" vert="horz"/>
          <a:lstStyle/>
          <a:p>
            <a:pPr>
              <a:defRPr sz="1400"/>
            </a:pPr>
            <a:r>
              <a:rPr lang="ru-RU" sz="1400" dirty="0">
                <a:solidFill>
                  <a:srgbClr val="002060"/>
                </a:solidFill>
              </a:rPr>
              <a:t>Квалификационный </a:t>
            </a:r>
            <a:r>
              <a:rPr lang="ru-RU" sz="1400" dirty="0" smtClean="0">
                <a:solidFill>
                  <a:srgbClr val="002060"/>
                </a:solidFill>
              </a:rPr>
              <a:t>уровень</a:t>
            </a:r>
            <a:r>
              <a:rPr lang="ru-RU" sz="1400" baseline="0" dirty="0" smtClean="0">
                <a:solidFill>
                  <a:srgbClr val="002060"/>
                </a:solidFill>
              </a:rPr>
              <a:t> учителей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</a:p>
        </c:rich>
      </c:tx>
      <c:layout>
        <c:manualLayout>
          <c:xMode val="edge"/>
          <c:yMode val="edge"/>
          <c:x val="0.14244613785085145"/>
          <c:y val="3.1040154005379701E-2"/>
        </c:manualLayout>
      </c:layout>
      <c:overlay val="0"/>
    </c:title>
    <c:autoTitleDeleted val="0"/>
    <c:view3D>
      <c:rotX val="30"/>
      <c:rotY val="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6701425039979062"/>
          <c:w val="1"/>
          <c:h val="0.5583626800231258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1.1030041411626086E-2"/>
          <c:y val="0.74200306778106773"/>
          <c:w val="0.9307656869226264"/>
          <c:h val="0.24174293991206205"/>
        </c:manualLayout>
      </c:layout>
      <c:overlay val="0"/>
      <c:txPr>
        <a:bodyPr rot="0" vert="horz"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title>
      <c:tx>
        <c:rich>
          <a:bodyPr rot="0" vert="horz"/>
          <a:lstStyle/>
          <a:p>
            <a:pPr>
              <a:defRPr sz="1400"/>
            </a:pPr>
            <a:r>
              <a:rPr lang="ru-RU" sz="1400" dirty="0">
                <a:solidFill>
                  <a:srgbClr val="002060"/>
                </a:solidFill>
              </a:rPr>
              <a:t>Квалификационный </a:t>
            </a:r>
            <a:r>
              <a:rPr lang="ru-RU" sz="1400" dirty="0" smtClean="0">
                <a:solidFill>
                  <a:srgbClr val="002060"/>
                </a:solidFill>
              </a:rPr>
              <a:t>уровень</a:t>
            </a:r>
            <a:r>
              <a:rPr lang="ru-RU" sz="1400" baseline="0" dirty="0" smtClean="0">
                <a:solidFill>
                  <a:srgbClr val="002060"/>
                </a:solidFill>
              </a:rPr>
              <a:t> учителей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</a:p>
        </c:rich>
      </c:tx>
      <c:layout>
        <c:manualLayout>
          <c:xMode val="edge"/>
          <c:yMode val="edge"/>
          <c:x val="0.14244613785085145"/>
          <c:y val="3.1040154005379701E-2"/>
        </c:manualLayout>
      </c:layout>
      <c:overlay val="0"/>
    </c:title>
    <c:autoTitleDeleted val="0"/>
    <c:view3D>
      <c:rotX val="30"/>
      <c:rotY val="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6701425039979062"/>
          <c:w val="1"/>
          <c:h val="0.5583626800231258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1.1030041411626086E-2"/>
          <c:y val="0.74200306778106773"/>
          <c:w val="0.9307656869226264"/>
          <c:h val="0.24174293991206205"/>
        </c:manualLayout>
      </c:layout>
      <c:overlay val="0"/>
      <c:txPr>
        <a:bodyPr rot="0" vert="horz"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title>
      <c:tx>
        <c:rich>
          <a:bodyPr rot="0" vert="horz"/>
          <a:lstStyle/>
          <a:p>
            <a:pPr>
              <a:defRPr sz="1400"/>
            </a:pPr>
            <a:r>
              <a:rPr lang="ru-RU" sz="1400" dirty="0">
                <a:solidFill>
                  <a:srgbClr val="002060"/>
                </a:solidFill>
              </a:rPr>
              <a:t>Квалификационный </a:t>
            </a:r>
            <a:r>
              <a:rPr lang="ru-RU" sz="1400" dirty="0" smtClean="0">
                <a:solidFill>
                  <a:srgbClr val="002060"/>
                </a:solidFill>
              </a:rPr>
              <a:t>уровень</a:t>
            </a:r>
            <a:r>
              <a:rPr lang="ru-RU" sz="1400" baseline="0" dirty="0" smtClean="0">
                <a:solidFill>
                  <a:srgbClr val="002060"/>
                </a:solidFill>
              </a:rPr>
              <a:t> учителей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</a:p>
        </c:rich>
      </c:tx>
      <c:layout>
        <c:manualLayout>
          <c:xMode val="edge"/>
          <c:yMode val="edge"/>
          <c:x val="0.14244613785085145"/>
          <c:y val="3.1040154005379701E-2"/>
        </c:manualLayout>
      </c:layout>
      <c:overlay val="0"/>
    </c:title>
    <c:autoTitleDeleted val="0"/>
    <c:view3D>
      <c:rotX val="30"/>
      <c:rotY val="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6701425039979062"/>
          <c:w val="1"/>
          <c:h val="0.5583626800231258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1.1030041411626086E-2"/>
          <c:y val="0.74200306778106773"/>
          <c:w val="0.9307656869226264"/>
          <c:h val="0.24174293991206205"/>
        </c:manualLayout>
      </c:layout>
      <c:overlay val="0"/>
      <c:txPr>
        <a:bodyPr rot="0" vert="horz"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'[Диаграмма в Microsoft PowerPoint]Лист1'!$B$1</c:f>
              <c:strCache>
                <c:ptCount val="1"/>
                <c:pt idx="0">
                  <c:v>мальчики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'[Диаграмма в Microsoft PowerPoint]Лист1'!$A$2:$A$6</c:f>
              <c:strCache>
                <c:ptCount val="5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  <c:pt idx="4">
                  <c:v>2021-2022</c:v>
                </c:pt>
              </c:strCache>
            </c:strRef>
          </c:cat>
          <c:val>
            <c:numRef>
              <c:f>'[Диаграмма в Microsoft PowerPoint]Лист1'!$B$2:$B$6</c:f>
              <c:numCache>
                <c:formatCode>General</c:formatCode>
                <c:ptCount val="5"/>
                <c:pt idx="0">
                  <c:v>168</c:v>
                </c:pt>
                <c:pt idx="1">
                  <c:v>149</c:v>
                </c:pt>
                <c:pt idx="2">
                  <c:v>143</c:v>
                </c:pt>
                <c:pt idx="3">
                  <c:v>146</c:v>
                </c:pt>
                <c:pt idx="4">
                  <c:v>145</c:v>
                </c:pt>
              </c:numCache>
            </c:numRef>
          </c:val>
        </c:ser>
        <c:ser>
          <c:idx val="1"/>
          <c:order val="1"/>
          <c:tx>
            <c:strRef>
              <c:f>'[Диаграмма в Microsoft PowerPoint]Лист1'!$C$1</c:f>
              <c:strCache>
                <c:ptCount val="1"/>
                <c:pt idx="0">
                  <c:v>девочки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'[Диаграмма в Microsoft PowerPoint]Лист1'!$A$2:$A$6</c:f>
              <c:strCache>
                <c:ptCount val="5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  <c:pt idx="4">
                  <c:v>2021-2022</c:v>
                </c:pt>
              </c:strCache>
            </c:strRef>
          </c:cat>
          <c:val>
            <c:numRef>
              <c:f>'[Диаграмма в Microsoft PowerPoint]Лист1'!$C$2:$C$6</c:f>
              <c:numCache>
                <c:formatCode>General</c:formatCode>
                <c:ptCount val="5"/>
                <c:pt idx="0">
                  <c:v>40</c:v>
                </c:pt>
                <c:pt idx="1">
                  <c:v>40</c:v>
                </c:pt>
                <c:pt idx="2">
                  <c:v>42</c:v>
                </c:pt>
                <c:pt idx="3">
                  <c:v>43</c:v>
                </c:pt>
                <c:pt idx="4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9938816"/>
        <c:axId val="159940608"/>
      </c:barChart>
      <c:catAx>
        <c:axId val="159938816"/>
        <c:scaling>
          <c:orientation val="minMax"/>
        </c:scaling>
        <c:delete val="0"/>
        <c:axPos val="b"/>
        <c:majorTickMark val="out"/>
        <c:minorTickMark val="none"/>
        <c:tickLblPos val="nextTo"/>
        <c:crossAx val="159940608"/>
        <c:crosses val="autoZero"/>
        <c:auto val="1"/>
        <c:lblAlgn val="ctr"/>
        <c:lblOffset val="100"/>
        <c:noMultiLvlLbl val="0"/>
      </c:catAx>
      <c:valAx>
        <c:axId val="1599406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9938816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n-US" sz="1200"/>
              <a:t>2021-2022</a:t>
            </a:r>
            <a:r>
              <a:rPr lang="ru-RU" sz="1200"/>
              <a:t> учебный год </a:t>
            </a:r>
            <a:endParaRPr lang="en-US" sz="1200"/>
          </a:p>
        </c:rich>
      </c:tx>
      <c:layout>
        <c:manualLayout>
          <c:xMode val="edge"/>
          <c:yMode val="edge"/>
          <c:x val="0.26873600174978129"/>
          <c:y val="2.314814814814814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515168937216181"/>
          <c:y val="0.20610600758238554"/>
          <c:w val="0.7454634837312003"/>
          <c:h val="0.79389399241761449"/>
        </c:manualLayout>
      </c:layout>
      <c:pieChart>
        <c:varyColors val="1"/>
        <c:ser>
          <c:idx val="0"/>
          <c:order val="0"/>
          <c:tx>
            <c:strRef>
              <c:f>Лист2!$B$6</c:f>
              <c:strCache>
                <c:ptCount val="1"/>
                <c:pt idx="0">
                  <c:v>2021-2022</c:v>
                </c:pt>
              </c:strCache>
            </c:strRef>
          </c:tx>
          <c:dLbls>
            <c:dLbl>
              <c:idx val="0"/>
              <c:layout>
                <c:manualLayout>
                  <c:x val="-0.16985443486230889"/>
                  <c:y val="9.6333479148439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20666849977086196"/>
                  <c:y val="-0.149623432487605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5307253260009164E-2"/>
                  <c:y val="0.14641221930592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Лист2!$C$5:$E$5</c:f>
              <c:strCache>
                <c:ptCount val="3"/>
                <c:pt idx="0">
                  <c:v>Улус</c:v>
                </c:pt>
                <c:pt idx="1">
                  <c:v>Город</c:v>
                </c:pt>
                <c:pt idx="2">
                  <c:v>Пригород</c:v>
                </c:pt>
              </c:strCache>
            </c:strRef>
          </c:cat>
          <c:val>
            <c:numRef>
              <c:f>Лист2!$C$6:$E$6</c:f>
              <c:numCache>
                <c:formatCode>General</c:formatCode>
                <c:ptCount val="3"/>
                <c:pt idx="0">
                  <c:v>66</c:v>
                </c:pt>
                <c:pt idx="1">
                  <c:v>120</c:v>
                </c:pt>
                <c:pt idx="2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t"/>
      <c:layout>
        <c:manualLayout>
          <c:xMode val="edge"/>
          <c:yMode val="edge"/>
          <c:x val="0.13526742490522017"/>
          <c:y val="0.10486111111111111"/>
          <c:w val="0.71253393325834269"/>
          <c:h val="9.4923811606882472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'[Диаграмма в Microsoft Word]Лист1'!$B$3</c:f>
              <c:strCache>
                <c:ptCount val="1"/>
                <c:pt idx="0">
                  <c:v>Многодетные семьи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'[Диаграмма в Microsoft Word]Лист1'!$A$4</c:f>
              <c:strCache>
                <c:ptCount val="1"/>
                <c:pt idx="0">
                  <c:v>2021-2022 учебный год</c:v>
                </c:pt>
              </c:strCache>
            </c:strRef>
          </c:cat>
          <c:val>
            <c:numRef>
              <c:f>'[Диаграмма в Microsoft Word]Лист1'!$B$4</c:f>
              <c:numCache>
                <c:formatCode>General</c:formatCode>
                <c:ptCount val="1"/>
                <c:pt idx="0">
                  <c:v>37</c:v>
                </c:pt>
              </c:numCache>
            </c:numRef>
          </c:val>
        </c:ser>
        <c:ser>
          <c:idx val="1"/>
          <c:order val="1"/>
          <c:tx>
            <c:strRef>
              <c:f>'[Диаграмма в Microsoft Word]Лист1'!$C$3</c:f>
              <c:strCache>
                <c:ptCount val="1"/>
                <c:pt idx="0">
                  <c:v>Малообеспеченные семьи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'[Диаграмма в Microsoft Word]Лист1'!$A$4</c:f>
              <c:strCache>
                <c:ptCount val="1"/>
                <c:pt idx="0">
                  <c:v>2021-2022 учебный год</c:v>
                </c:pt>
              </c:strCache>
            </c:strRef>
          </c:cat>
          <c:val>
            <c:numRef>
              <c:f>'[Диаграмма в Microsoft Word]Лист1'!$C$4</c:f>
              <c:numCache>
                <c:formatCode>General</c:formatCode>
                <c:ptCount val="1"/>
                <c:pt idx="0">
                  <c:v>33</c:v>
                </c:pt>
              </c:numCache>
            </c:numRef>
          </c:val>
        </c:ser>
        <c:ser>
          <c:idx val="2"/>
          <c:order val="2"/>
          <c:tx>
            <c:strRef>
              <c:f>'[Диаграмма в Microsoft Word]Лист1'!$D$3</c:f>
              <c:strCache>
                <c:ptCount val="1"/>
                <c:pt idx="0">
                  <c:v>Многодетные и малообеспеченные 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'[Диаграмма в Microsoft Word]Лист1'!$A$4</c:f>
              <c:strCache>
                <c:ptCount val="1"/>
                <c:pt idx="0">
                  <c:v>2021-2022 учебный год</c:v>
                </c:pt>
              </c:strCache>
            </c:strRef>
          </c:cat>
          <c:val>
            <c:numRef>
              <c:f>'[Диаграмма в Microsoft Word]Лист1'!$D$4</c:f>
              <c:numCache>
                <c:formatCode>General</c:formatCode>
                <c:ptCount val="1"/>
                <c:pt idx="0">
                  <c:v>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0622848"/>
        <c:axId val="160636928"/>
      </c:barChart>
      <c:catAx>
        <c:axId val="160622848"/>
        <c:scaling>
          <c:orientation val="minMax"/>
        </c:scaling>
        <c:delete val="0"/>
        <c:axPos val="b"/>
        <c:majorTickMark val="out"/>
        <c:minorTickMark val="none"/>
        <c:tickLblPos val="nextTo"/>
        <c:crossAx val="160636928"/>
        <c:crosses val="autoZero"/>
        <c:auto val="1"/>
        <c:lblAlgn val="ctr"/>
        <c:lblOffset val="100"/>
        <c:noMultiLvlLbl val="0"/>
      </c:catAx>
      <c:valAx>
        <c:axId val="1606369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6062284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ru-RU" sz="1400"/>
              <a:t>2021-2022 учебный год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4676834385356666"/>
          <c:y val="0.21835378066225852"/>
          <c:w val="0.56859977333426259"/>
          <c:h val="0.71403010979964399"/>
        </c:manualLayout>
      </c:layout>
      <c:pieChart>
        <c:varyColors val="1"/>
        <c:ser>
          <c:idx val="2"/>
          <c:order val="2"/>
          <c:tx>
            <c:strRef>
              <c:f>Лист1!$B$8</c:f>
              <c:strCache>
                <c:ptCount val="1"/>
                <c:pt idx="0">
                  <c:v>193 в 2021-2022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</c:spPr>
          </c:dPt>
          <c:dPt>
            <c:idx val="1"/>
            <c:bubble3D val="0"/>
            <c:spPr>
              <a:solidFill>
                <a:schemeClr val="accent4"/>
              </a:solidFill>
            </c:spPr>
          </c:dPt>
          <c:dLbls>
            <c:dLbl>
              <c:idx val="0"/>
              <c:layout>
                <c:manualLayout>
                  <c:x val="-0.24577646544181977"/>
                  <c:y val="6.8731658369127651E-4"/>
                </c:manualLayout>
              </c:layout>
              <c:tx>
                <c:rich>
                  <a:bodyPr/>
                  <a:lstStyle/>
                  <a:p>
                    <a:pPr>
                      <a:defRPr sz="900"/>
                    </a:pPr>
                    <a:r>
                      <a:rPr lang="ru-RU" sz="900"/>
                      <a:t>3 группа </a:t>
                    </a:r>
                    <a:r>
                      <a:rPr lang="en-US" sz="900"/>
                      <a:t>50,7</a:t>
                    </a:r>
                    <a:r>
                      <a:rPr lang="ru-RU" sz="900"/>
                      <a:t>%</a:t>
                    </a:r>
                    <a:endParaRPr lang="en-US" sz="90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23517096821230679"/>
                  <c:y val="1.3416649915380312E-2"/>
                </c:manualLayout>
              </c:layout>
              <c:tx>
                <c:rich>
                  <a:bodyPr/>
                  <a:lstStyle/>
                  <a:p>
                    <a:pPr>
                      <a:defRPr sz="900"/>
                    </a:pPr>
                    <a:r>
                      <a:rPr lang="ru-RU" sz="900"/>
                      <a:t> 4 группа </a:t>
                    </a:r>
                    <a:r>
                      <a:rPr lang="en-US" sz="900"/>
                      <a:t>49,3</a:t>
                    </a:r>
                    <a:r>
                      <a:rPr lang="ru-RU" sz="900"/>
                      <a:t>%</a:t>
                    </a:r>
                    <a:endParaRPr lang="en-US" sz="90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Лист1!$C$4:$H$5</c:f>
              <c:strCache>
                <c:ptCount val="2"/>
                <c:pt idx="0">
                  <c:v>IIIгруппа</c:v>
                </c:pt>
                <c:pt idx="1">
                  <c:v>IVгруппа</c:v>
                </c:pt>
              </c:strCache>
            </c:strRef>
          </c:cat>
          <c:val>
            <c:numRef>
              <c:f>Лист1!$C$8:$H$8</c:f>
              <c:numCache>
                <c:formatCode>General</c:formatCode>
                <c:ptCount val="2"/>
                <c:pt idx="0">
                  <c:v>50.7</c:v>
                </c:pt>
                <c:pt idx="1">
                  <c:v>49.3</c:v>
                </c:pt>
              </c:numCache>
            </c:numRef>
          </c:val>
        </c:ser>
        <c:ser>
          <c:idx val="1"/>
          <c:order val="1"/>
          <c:tx>
            <c:strRef>
              <c:f>Лист1!$B$7</c:f>
              <c:strCache>
                <c:ptCount val="1"/>
                <c:pt idx="0">
                  <c:v>189 в 2020-2021</c:v>
                </c:pt>
              </c:strCache>
            </c:strRef>
          </c:tx>
          <c:cat>
            <c:strRef>
              <c:f>Лист1!$C$4:$H$5</c:f>
              <c:strCache>
                <c:ptCount val="2"/>
                <c:pt idx="0">
                  <c:v>IIIгруппа</c:v>
                </c:pt>
                <c:pt idx="1">
                  <c:v>IVгруппа</c:v>
                </c:pt>
              </c:strCache>
            </c:strRef>
          </c:cat>
          <c:val>
            <c:numRef>
              <c:f>Лист1!$C$7:$H$7</c:f>
            </c:numRef>
          </c:val>
        </c:ser>
        <c:ser>
          <c:idx val="0"/>
          <c:order val="0"/>
          <c:tx>
            <c:strRef>
              <c:f>Лист1!$B$6</c:f>
              <c:strCache>
                <c:ptCount val="1"/>
                <c:pt idx="0">
                  <c:v>183  в 2019-2020</c:v>
                </c:pt>
              </c:strCache>
            </c:strRef>
          </c:tx>
          <c:cat>
            <c:strRef>
              <c:f>Лист1!$C$4:$H$5</c:f>
              <c:strCache>
                <c:ptCount val="2"/>
                <c:pt idx="0">
                  <c:v>IIIгруппа</c:v>
                </c:pt>
                <c:pt idx="1">
                  <c:v>IVгруппа</c:v>
                </c:pt>
              </c:strCache>
            </c:strRef>
          </c:cat>
          <c:val>
            <c:numRef>
              <c:f>Лист1!$C$6:$H$6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spPr>
    <a:solidFill>
      <a:schemeClr val="bg2"/>
    </a:solidFill>
    <a:ln>
      <a:noFill/>
    </a:ln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Лист1!$C$3</c:f>
              <c:strCache>
                <c:ptCount val="1"/>
                <c:pt idx="0">
                  <c:v>Стажеры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Лист1!$B$4:$B$7</c:f>
              <c:strCache>
                <c:ptCount val="4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  <c:pt idx="3">
                  <c:v>2021-2022</c:v>
                </c:pt>
              </c:strCache>
            </c:strRef>
          </c:cat>
          <c:val>
            <c:numRef>
              <c:f>Лист1!$C$4:$C$7</c:f>
              <c:numCache>
                <c:formatCode>0.00%</c:formatCode>
                <c:ptCount val="4"/>
                <c:pt idx="0">
                  <c:v>5.5E-2</c:v>
                </c:pt>
                <c:pt idx="1">
                  <c:v>0.125</c:v>
                </c:pt>
                <c:pt idx="2">
                  <c:v>0.107</c:v>
                </c:pt>
                <c:pt idx="3">
                  <c:v>0.12</c:v>
                </c:pt>
              </c:numCache>
            </c:numRef>
          </c:val>
        </c:ser>
        <c:ser>
          <c:idx val="1"/>
          <c:order val="1"/>
          <c:tx>
            <c:strRef>
              <c:f>Лист1!$D$3</c:f>
              <c:strCache>
                <c:ptCount val="1"/>
                <c:pt idx="0">
                  <c:v>Соответствие занимаемой должности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Лист1!$B$4:$B$7</c:f>
              <c:strCache>
                <c:ptCount val="4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  <c:pt idx="3">
                  <c:v>2021-2022</c:v>
                </c:pt>
              </c:strCache>
            </c:strRef>
          </c:cat>
          <c:val>
            <c:numRef>
              <c:f>Лист1!$D$4:$D$7</c:f>
              <c:numCache>
                <c:formatCode>0.00%</c:formatCode>
                <c:ptCount val="4"/>
                <c:pt idx="0">
                  <c:v>0.127</c:v>
                </c:pt>
                <c:pt idx="1">
                  <c:v>8.8999999999999996E-2</c:v>
                </c:pt>
                <c:pt idx="2">
                  <c:v>7.0999999999999994E-2</c:v>
                </c:pt>
                <c:pt idx="3">
                  <c:v>8.8999999999999996E-2</c:v>
                </c:pt>
              </c:numCache>
            </c:numRef>
          </c:val>
        </c:ser>
        <c:ser>
          <c:idx val="2"/>
          <c:order val="2"/>
          <c:tx>
            <c:strRef>
              <c:f>Лист1!$E$3</c:f>
              <c:strCache>
                <c:ptCount val="1"/>
                <c:pt idx="0">
                  <c:v>Первая категория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Лист1!$B$4:$B$7</c:f>
              <c:strCache>
                <c:ptCount val="4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  <c:pt idx="3">
                  <c:v>2021-2022</c:v>
                </c:pt>
              </c:strCache>
            </c:strRef>
          </c:cat>
          <c:val>
            <c:numRef>
              <c:f>Лист1!$E$4:$E$7</c:f>
              <c:numCache>
                <c:formatCode>0%</c:formatCode>
                <c:ptCount val="4"/>
                <c:pt idx="0" formatCode="0.00%">
                  <c:v>0.27300000000000002</c:v>
                </c:pt>
                <c:pt idx="1">
                  <c:v>0.23</c:v>
                </c:pt>
                <c:pt idx="2">
                  <c:v>0.25</c:v>
                </c:pt>
                <c:pt idx="3">
                  <c:v>0.23</c:v>
                </c:pt>
              </c:numCache>
            </c:numRef>
          </c:val>
        </c:ser>
        <c:ser>
          <c:idx val="3"/>
          <c:order val="3"/>
          <c:tx>
            <c:strRef>
              <c:f>Лист1!$F$3</c:f>
              <c:strCache>
                <c:ptCount val="1"/>
                <c:pt idx="0">
                  <c:v>Высшая категория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Лист1!$B$4:$B$7</c:f>
              <c:strCache>
                <c:ptCount val="4"/>
                <c:pt idx="0">
                  <c:v>2018-2019</c:v>
                </c:pt>
                <c:pt idx="1">
                  <c:v>2019-2020</c:v>
                </c:pt>
                <c:pt idx="2">
                  <c:v>2020-2021</c:v>
                </c:pt>
                <c:pt idx="3">
                  <c:v>2021-2022</c:v>
                </c:pt>
              </c:strCache>
            </c:strRef>
          </c:cat>
          <c:val>
            <c:numRef>
              <c:f>Лист1!$F$4:$F$7</c:f>
              <c:numCache>
                <c:formatCode>0%</c:formatCode>
                <c:ptCount val="4"/>
                <c:pt idx="0" formatCode="0.00%">
                  <c:v>0.54500000000000004</c:v>
                </c:pt>
                <c:pt idx="1">
                  <c:v>0.56000000000000005</c:v>
                </c:pt>
                <c:pt idx="2">
                  <c:v>0.56999999999999995</c:v>
                </c:pt>
                <c:pt idx="3">
                  <c:v>0.56000000000000005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9586944"/>
        <c:axId val="159613312"/>
      </c:barChart>
      <c:catAx>
        <c:axId val="1595869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59613312"/>
        <c:crosses val="autoZero"/>
        <c:auto val="1"/>
        <c:lblAlgn val="ctr"/>
        <c:lblOffset val="100"/>
        <c:noMultiLvlLbl val="0"/>
      </c:catAx>
      <c:valAx>
        <c:axId val="159613312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5958694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3.6583902286498375E-2"/>
          <c:y val="1.6466208940632835E-2"/>
          <c:w val="0.9359452527698402"/>
          <c:h val="0.10844143874905215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5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0C28C7-E7C9-49C9-91B0-7D830337F638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A45E804-F963-432A-B91A-1D32CEA9541A}">
      <dgm:prSet phldrT="[Текст]" custT="1"/>
      <dgm:spPr/>
      <dgm:t>
        <a:bodyPr/>
        <a:lstStyle/>
        <a:p>
          <a:r>
            <a:rPr lang="ru-RU" sz="2400" dirty="0" smtClean="0"/>
            <a:t>Контроль</a:t>
          </a:r>
          <a:endParaRPr lang="ru-RU" sz="2400" dirty="0"/>
        </a:p>
      </dgm:t>
    </dgm:pt>
    <dgm:pt modelId="{0FA608A6-F3AC-4302-BDDF-562472B543B3}" type="parTrans" cxnId="{32E941C0-2F5A-4F8C-A7AE-40F6D2B8805A}">
      <dgm:prSet/>
      <dgm:spPr/>
      <dgm:t>
        <a:bodyPr/>
        <a:lstStyle/>
        <a:p>
          <a:endParaRPr lang="ru-RU"/>
        </a:p>
      </dgm:t>
    </dgm:pt>
    <dgm:pt modelId="{07097BB5-DEC4-47FB-A4EA-198664390685}" type="sibTrans" cxnId="{32E941C0-2F5A-4F8C-A7AE-40F6D2B8805A}">
      <dgm:prSet/>
      <dgm:spPr/>
      <dgm:t>
        <a:bodyPr/>
        <a:lstStyle/>
        <a:p>
          <a:endParaRPr lang="ru-RU"/>
        </a:p>
      </dgm:t>
    </dgm:pt>
    <dgm:pt modelId="{17C75FD2-A70A-44E3-B30A-E84185C2A259}">
      <dgm:prSet phldrT="[Текст]" custT="1"/>
      <dgm:spPr/>
      <dgm:t>
        <a:bodyPr/>
        <a:lstStyle/>
        <a:p>
          <a:pPr algn="ctr"/>
          <a:r>
            <a:rPr lang="ru-RU" sz="1800" dirty="0" smtClean="0"/>
            <a:t>Плановая проверка </a:t>
          </a:r>
          <a:r>
            <a:rPr lang="ru-RU" sz="1800" b="0" i="0" dirty="0" err="1" smtClean="0"/>
            <a:t>ОНДиПР</a:t>
          </a:r>
          <a:r>
            <a:rPr lang="ru-RU" sz="1800" b="0" i="0" dirty="0" smtClean="0"/>
            <a:t> по городу Якутску</a:t>
          </a:r>
          <a:r>
            <a:rPr lang="ru-RU" sz="1800" dirty="0" smtClean="0"/>
            <a:t> </a:t>
          </a:r>
          <a:endParaRPr lang="ru-RU" sz="1800" dirty="0"/>
        </a:p>
      </dgm:t>
    </dgm:pt>
    <dgm:pt modelId="{35549B1A-5B7C-41CB-8DD1-FB40B5849F69}" type="parTrans" cxnId="{A697FEF7-3F30-43FB-88C7-C9B7154063B2}">
      <dgm:prSet/>
      <dgm:spPr/>
      <dgm:t>
        <a:bodyPr/>
        <a:lstStyle/>
        <a:p>
          <a:endParaRPr lang="ru-RU"/>
        </a:p>
      </dgm:t>
    </dgm:pt>
    <dgm:pt modelId="{80E3E900-754D-40AC-905D-00179DCE7D96}" type="sibTrans" cxnId="{A697FEF7-3F30-43FB-88C7-C9B7154063B2}">
      <dgm:prSet/>
      <dgm:spPr/>
      <dgm:t>
        <a:bodyPr/>
        <a:lstStyle/>
        <a:p>
          <a:endParaRPr lang="ru-RU"/>
        </a:p>
      </dgm:t>
    </dgm:pt>
    <dgm:pt modelId="{148601E1-F3EB-4B5B-84D2-3DC27E12C1F3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 smtClean="0"/>
            <a:t>Предмет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dirty="0" smtClean="0"/>
            <a:t>контроля</a:t>
          </a:r>
          <a:endParaRPr lang="ru-RU" sz="2000" dirty="0"/>
        </a:p>
      </dgm:t>
    </dgm:pt>
    <dgm:pt modelId="{5D19A32B-CB4E-49B8-B2FF-35B9FF69865D}" type="parTrans" cxnId="{955C6081-9B0C-4F56-9F74-0F905254EBCF}">
      <dgm:prSet/>
      <dgm:spPr/>
      <dgm:t>
        <a:bodyPr/>
        <a:lstStyle/>
        <a:p>
          <a:endParaRPr lang="ru-RU"/>
        </a:p>
      </dgm:t>
    </dgm:pt>
    <dgm:pt modelId="{FF86A996-777F-449C-A3FD-CF50F2325FD2}" type="sibTrans" cxnId="{955C6081-9B0C-4F56-9F74-0F905254EBCF}">
      <dgm:prSet/>
      <dgm:spPr/>
      <dgm:t>
        <a:bodyPr/>
        <a:lstStyle/>
        <a:p>
          <a:endParaRPr lang="ru-RU"/>
        </a:p>
      </dgm:t>
    </dgm:pt>
    <dgm:pt modelId="{B1D64D67-9120-43EC-8A1C-7FE0F713BDC7}">
      <dgm:prSet phldrT="[Текст]" custT="1"/>
      <dgm:spPr/>
      <dgm:t>
        <a:bodyPr/>
        <a:lstStyle/>
        <a:p>
          <a:pPr algn="ctr"/>
          <a:r>
            <a:rPr lang="ru-RU" sz="1800" dirty="0" smtClean="0"/>
            <a:t>Соответствие требования пожарной безопасности </a:t>
          </a:r>
          <a:endParaRPr lang="ru-RU" sz="1800" dirty="0"/>
        </a:p>
      </dgm:t>
    </dgm:pt>
    <dgm:pt modelId="{D16B9352-5749-444D-9FC5-9DFAEB35B058}" type="parTrans" cxnId="{014EC3DE-37A3-411D-99E8-CC0A83F9AFB5}">
      <dgm:prSet/>
      <dgm:spPr/>
      <dgm:t>
        <a:bodyPr/>
        <a:lstStyle/>
        <a:p>
          <a:endParaRPr lang="ru-RU"/>
        </a:p>
      </dgm:t>
    </dgm:pt>
    <dgm:pt modelId="{2549F251-2333-4F28-A7AE-F4D7B6879DE0}" type="sibTrans" cxnId="{014EC3DE-37A3-411D-99E8-CC0A83F9AFB5}">
      <dgm:prSet/>
      <dgm:spPr/>
      <dgm:t>
        <a:bodyPr/>
        <a:lstStyle/>
        <a:p>
          <a:endParaRPr lang="ru-RU"/>
        </a:p>
      </dgm:t>
    </dgm:pt>
    <dgm:pt modelId="{BA379268-7C44-44B5-B557-1C5E04D09249}">
      <dgm:prSet phldrT="[Текст]" custT="1"/>
      <dgm:spPr/>
      <dgm:t>
        <a:bodyPr/>
        <a:lstStyle/>
        <a:p>
          <a:r>
            <a:rPr lang="ru-RU" sz="2400" dirty="0" smtClean="0"/>
            <a:t>Срок </a:t>
          </a:r>
          <a:endParaRPr lang="ru-RU" sz="2400" dirty="0"/>
        </a:p>
      </dgm:t>
    </dgm:pt>
    <dgm:pt modelId="{3D195468-558E-492F-99B1-C30E634AF479}" type="parTrans" cxnId="{1735E94C-5681-485E-BF48-A6B98004C567}">
      <dgm:prSet/>
      <dgm:spPr/>
      <dgm:t>
        <a:bodyPr/>
        <a:lstStyle/>
        <a:p>
          <a:endParaRPr lang="ru-RU"/>
        </a:p>
      </dgm:t>
    </dgm:pt>
    <dgm:pt modelId="{70368EFC-3BED-46E0-B12D-D1546190999C}" type="sibTrans" cxnId="{1735E94C-5681-485E-BF48-A6B98004C567}">
      <dgm:prSet/>
      <dgm:spPr/>
      <dgm:t>
        <a:bodyPr/>
        <a:lstStyle/>
        <a:p>
          <a:endParaRPr lang="ru-RU"/>
        </a:p>
      </dgm:t>
    </dgm:pt>
    <dgm:pt modelId="{3FDBC9E6-6441-4F20-A740-7086711D8EE7}">
      <dgm:prSet phldrT="[Текст]" custT="1"/>
      <dgm:spPr>
        <a:ln>
          <a:solidFill>
            <a:schemeClr val="accent3"/>
          </a:solidFill>
        </a:ln>
      </dgm:spPr>
      <dgm:t>
        <a:bodyPr/>
        <a:lstStyle/>
        <a:p>
          <a:pPr algn="ctr"/>
          <a:r>
            <a:rPr lang="ru-RU" sz="1800" dirty="0" smtClean="0"/>
            <a:t>Апрель 2021года</a:t>
          </a:r>
          <a:endParaRPr lang="ru-RU" sz="1800" dirty="0"/>
        </a:p>
      </dgm:t>
    </dgm:pt>
    <dgm:pt modelId="{97606593-3071-41CA-BFD2-4763343C42A2}" type="parTrans" cxnId="{0ABC35FF-95F4-47E9-B6A9-FDE8C77284D3}">
      <dgm:prSet/>
      <dgm:spPr/>
      <dgm:t>
        <a:bodyPr/>
        <a:lstStyle/>
        <a:p>
          <a:endParaRPr lang="ru-RU"/>
        </a:p>
      </dgm:t>
    </dgm:pt>
    <dgm:pt modelId="{38F7D326-5822-4F8E-A8D0-2CA0909F42A6}" type="sibTrans" cxnId="{0ABC35FF-95F4-47E9-B6A9-FDE8C77284D3}">
      <dgm:prSet/>
      <dgm:spPr/>
      <dgm:t>
        <a:bodyPr/>
        <a:lstStyle/>
        <a:p>
          <a:endParaRPr lang="ru-RU"/>
        </a:p>
      </dgm:t>
    </dgm:pt>
    <dgm:pt modelId="{732AEE8B-0453-46AF-9CD3-5445FF97EF30}">
      <dgm:prSet phldrT="[Текст]" custT="1"/>
      <dgm:spPr/>
      <dgm:t>
        <a:bodyPr/>
        <a:lstStyle/>
        <a:p>
          <a:pPr algn="ctr"/>
          <a:r>
            <a:rPr lang="ru-RU" sz="2000" dirty="0" smtClean="0"/>
            <a:t>Предписание, представление</a:t>
          </a:r>
          <a:endParaRPr lang="ru-RU" sz="2000" dirty="0"/>
        </a:p>
      </dgm:t>
    </dgm:pt>
    <dgm:pt modelId="{D63D2037-63F9-484F-BC67-D2395F8F798D}" type="parTrans" cxnId="{7CF25665-EA74-4168-B3C9-DC62A162B93B}">
      <dgm:prSet/>
      <dgm:spPr/>
      <dgm:t>
        <a:bodyPr/>
        <a:lstStyle/>
        <a:p>
          <a:endParaRPr lang="ru-RU"/>
        </a:p>
      </dgm:t>
    </dgm:pt>
    <dgm:pt modelId="{B13E8DE2-B93C-4647-B455-ECE91B78CE42}" type="sibTrans" cxnId="{7CF25665-EA74-4168-B3C9-DC62A162B93B}">
      <dgm:prSet/>
      <dgm:spPr/>
      <dgm:t>
        <a:bodyPr/>
        <a:lstStyle/>
        <a:p>
          <a:endParaRPr lang="ru-RU"/>
        </a:p>
      </dgm:t>
    </dgm:pt>
    <dgm:pt modelId="{B35E2308-F47B-4D0F-B4AC-FCC104352FBF}">
      <dgm:prSet phldrT="[Текст]"/>
      <dgm:spPr>
        <a:ln>
          <a:solidFill>
            <a:schemeClr val="accent3"/>
          </a:solidFill>
        </a:ln>
      </dgm:spPr>
      <dgm:t>
        <a:bodyPr/>
        <a:lstStyle/>
        <a:p>
          <a:pPr algn="ctr"/>
          <a:endParaRPr lang="ru-RU" sz="1900" dirty="0"/>
        </a:p>
      </dgm:t>
    </dgm:pt>
    <dgm:pt modelId="{64A6ACE0-750F-4903-8430-6755315E0863}" type="parTrans" cxnId="{5017C50A-0E79-4992-9576-8EBF8F73BF24}">
      <dgm:prSet/>
      <dgm:spPr/>
      <dgm:t>
        <a:bodyPr/>
        <a:lstStyle/>
        <a:p>
          <a:endParaRPr lang="ru-RU"/>
        </a:p>
      </dgm:t>
    </dgm:pt>
    <dgm:pt modelId="{0372A970-8B10-47BA-943D-622FA054496D}" type="sibTrans" cxnId="{5017C50A-0E79-4992-9576-8EBF8F73BF24}">
      <dgm:prSet/>
      <dgm:spPr/>
      <dgm:t>
        <a:bodyPr/>
        <a:lstStyle/>
        <a:p>
          <a:endParaRPr lang="ru-RU"/>
        </a:p>
      </dgm:t>
    </dgm:pt>
    <dgm:pt modelId="{81935C6B-7240-401D-9471-E8FF65ECC0C2}" type="pres">
      <dgm:prSet presAssocID="{C10C28C7-E7C9-49C9-91B0-7D830337F638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AF77BD8-9195-4972-A3E2-877FDB08D3E9}" type="pres">
      <dgm:prSet presAssocID="{3A45E804-F963-432A-B91A-1D32CEA9541A}" presName="parentText1" presStyleLbl="node1" presStyleIdx="0" presStyleCnt="4" custScaleY="76350" custLinFactNeighborX="-6820" custLinFactNeighborY="32689">
        <dgm:presLayoutVars>
          <dgm:chMax/>
          <dgm:chPref val="3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F4FEE8D8-1686-42F7-8D26-D9B461E68B51}" type="pres">
      <dgm:prSet presAssocID="{3A45E804-F963-432A-B91A-1D32CEA9541A}" presName="childText1" presStyleLbl="solidAlignAcc1" presStyleIdx="0" presStyleCnt="3" custScaleY="73247" custLinFactNeighborY="759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1ED08B-FA00-4447-854D-0514CA1C4046}" type="pres">
      <dgm:prSet presAssocID="{148601E1-F3EB-4B5B-84D2-3DC27E12C1F3}" presName="parentText2" presStyleLbl="node1" presStyleIdx="1" presStyleCnt="4" custScaleY="73010" custLinFactNeighborY="-2616">
        <dgm:presLayoutVars>
          <dgm:chMax/>
          <dgm:chPref val="3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00DDFE94-24F8-42F1-A798-7A0A9CC05077}" type="pres">
      <dgm:prSet presAssocID="{148601E1-F3EB-4B5B-84D2-3DC27E12C1F3}" presName="childText2" presStyleLbl="solidAlignAcc1" presStyleIdx="1" presStyleCnt="3" custScaleY="74182" custLinFactNeighborX="-2221" custLinFactNeighborY="-819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BE46A9-5CA0-4E16-9FD2-54BE1158D572}" type="pres">
      <dgm:prSet presAssocID="{BA379268-7C44-44B5-B557-1C5E04D09249}" presName="parentText3" presStyleLbl="node1" presStyleIdx="2" presStyleCnt="4" custScaleY="71292" custLinFactNeighborX="-1235" custLinFactNeighborY="-36209">
        <dgm:presLayoutVars>
          <dgm:chMax/>
          <dgm:chPref val="3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FB25FD51-94FE-4BC4-B239-54F5A5A986F1}" type="pres">
      <dgm:prSet presAssocID="{732AEE8B-0453-46AF-9CD3-5445FF97EF30}" presName="parentText4" presStyleLbl="node1" presStyleIdx="3" presStyleCnt="4" custScaleX="113540" custScaleY="71201" custLinFactNeighborX="-9874" custLinFactNeighborY="-69576">
        <dgm:presLayoutVars>
          <dgm:chMax/>
          <dgm:chPref val="3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62F37E72-482B-4C4C-80BA-38C7911EEFB0}" type="pres">
      <dgm:prSet presAssocID="{732AEE8B-0453-46AF-9CD3-5445FF97EF30}" presName="childText4" presStyleLbl="solidAlignAcc1" presStyleIdx="2" presStyleCnt="3" custScaleX="83915" custScaleY="73920" custLinFactX="-14485" custLinFactNeighborX="-100000" custLinFactNeighborY="-447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880C54-9BE5-444C-B985-CA8381AA0597}" type="presOf" srcId="{148601E1-F3EB-4B5B-84D2-3DC27E12C1F3}" destId="{061ED08B-FA00-4447-854D-0514CA1C4046}" srcOrd="0" destOrd="0" presId="urn:microsoft.com/office/officeart/2009/3/layout/IncreasingArrowsProcess"/>
    <dgm:cxn modelId="{DD6AC2BA-EA33-4689-83A1-A4B93C2BAEA8}" type="presOf" srcId="{732AEE8B-0453-46AF-9CD3-5445FF97EF30}" destId="{FB25FD51-94FE-4BC4-B239-54F5A5A986F1}" srcOrd="0" destOrd="0" presId="urn:microsoft.com/office/officeart/2009/3/layout/IncreasingArrowsProcess"/>
    <dgm:cxn modelId="{A697FEF7-3F30-43FB-88C7-C9B7154063B2}" srcId="{3A45E804-F963-432A-B91A-1D32CEA9541A}" destId="{17C75FD2-A70A-44E3-B30A-E84185C2A259}" srcOrd="0" destOrd="0" parTransId="{35549B1A-5B7C-41CB-8DD1-FB40B5849F69}" sibTransId="{80E3E900-754D-40AC-905D-00179DCE7D96}"/>
    <dgm:cxn modelId="{0ABC35FF-95F4-47E9-B6A9-FDE8C77284D3}" srcId="{732AEE8B-0453-46AF-9CD3-5445FF97EF30}" destId="{3FDBC9E6-6441-4F20-A740-7086711D8EE7}" srcOrd="1" destOrd="0" parTransId="{97606593-3071-41CA-BFD2-4763343C42A2}" sibTransId="{38F7D326-5822-4F8E-A8D0-2CA0909F42A6}"/>
    <dgm:cxn modelId="{014EC3DE-37A3-411D-99E8-CC0A83F9AFB5}" srcId="{148601E1-F3EB-4B5B-84D2-3DC27E12C1F3}" destId="{B1D64D67-9120-43EC-8A1C-7FE0F713BDC7}" srcOrd="0" destOrd="0" parTransId="{D16B9352-5749-444D-9FC5-9DFAEB35B058}" sibTransId="{2549F251-2333-4F28-A7AE-F4D7B6879DE0}"/>
    <dgm:cxn modelId="{D0AE7487-8B9C-436E-8B83-92B1A6B4993A}" type="presOf" srcId="{3FDBC9E6-6441-4F20-A740-7086711D8EE7}" destId="{62F37E72-482B-4C4C-80BA-38C7911EEFB0}" srcOrd="0" destOrd="1" presId="urn:microsoft.com/office/officeart/2009/3/layout/IncreasingArrowsProcess"/>
    <dgm:cxn modelId="{21B5B82F-1499-4917-8D02-3343460A83EA}" type="presOf" srcId="{17C75FD2-A70A-44E3-B30A-E84185C2A259}" destId="{F4FEE8D8-1686-42F7-8D26-D9B461E68B51}" srcOrd="0" destOrd="0" presId="urn:microsoft.com/office/officeart/2009/3/layout/IncreasingArrowsProcess"/>
    <dgm:cxn modelId="{89C574FB-88BF-4C22-8786-50C9F528D74F}" type="presOf" srcId="{C10C28C7-E7C9-49C9-91B0-7D830337F638}" destId="{81935C6B-7240-401D-9471-E8FF65ECC0C2}" srcOrd="0" destOrd="0" presId="urn:microsoft.com/office/officeart/2009/3/layout/IncreasingArrowsProcess"/>
    <dgm:cxn modelId="{5017C50A-0E79-4992-9576-8EBF8F73BF24}" srcId="{732AEE8B-0453-46AF-9CD3-5445FF97EF30}" destId="{B35E2308-F47B-4D0F-B4AC-FCC104352FBF}" srcOrd="0" destOrd="0" parTransId="{64A6ACE0-750F-4903-8430-6755315E0863}" sibTransId="{0372A970-8B10-47BA-943D-622FA054496D}"/>
    <dgm:cxn modelId="{C6B76B31-324E-49C7-9E17-4CA622322E37}" type="presOf" srcId="{3A45E804-F963-432A-B91A-1D32CEA9541A}" destId="{6AF77BD8-9195-4972-A3E2-877FDB08D3E9}" srcOrd="0" destOrd="0" presId="urn:microsoft.com/office/officeart/2009/3/layout/IncreasingArrowsProcess"/>
    <dgm:cxn modelId="{2034EB12-0886-4C91-B1E5-8078CE0FC5B5}" type="presOf" srcId="{B1D64D67-9120-43EC-8A1C-7FE0F713BDC7}" destId="{00DDFE94-24F8-42F1-A798-7A0A9CC05077}" srcOrd="0" destOrd="0" presId="urn:microsoft.com/office/officeart/2009/3/layout/IncreasingArrowsProcess"/>
    <dgm:cxn modelId="{955C6081-9B0C-4F56-9F74-0F905254EBCF}" srcId="{C10C28C7-E7C9-49C9-91B0-7D830337F638}" destId="{148601E1-F3EB-4B5B-84D2-3DC27E12C1F3}" srcOrd="1" destOrd="0" parTransId="{5D19A32B-CB4E-49B8-B2FF-35B9FF69865D}" sibTransId="{FF86A996-777F-449C-A3FD-CF50F2325FD2}"/>
    <dgm:cxn modelId="{D8CE0399-5C84-44E4-BD51-BD24C4D1CDD0}" type="presOf" srcId="{B35E2308-F47B-4D0F-B4AC-FCC104352FBF}" destId="{62F37E72-482B-4C4C-80BA-38C7911EEFB0}" srcOrd="0" destOrd="0" presId="urn:microsoft.com/office/officeart/2009/3/layout/IncreasingArrowsProcess"/>
    <dgm:cxn modelId="{3C207358-EF19-47B9-A382-E8E449DA3A37}" type="presOf" srcId="{BA379268-7C44-44B5-B557-1C5E04D09249}" destId="{D4BE46A9-5CA0-4E16-9FD2-54BE1158D572}" srcOrd="0" destOrd="0" presId="urn:microsoft.com/office/officeart/2009/3/layout/IncreasingArrowsProcess"/>
    <dgm:cxn modelId="{1735E94C-5681-485E-BF48-A6B98004C567}" srcId="{C10C28C7-E7C9-49C9-91B0-7D830337F638}" destId="{BA379268-7C44-44B5-B557-1C5E04D09249}" srcOrd="2" destOrd="0" parTransId="{3D195468-558E-492F-99B1-C30E634AF479}" sibTransId="{70368EFC-3BED-46E0-B12D-D1546190999C}"/>
    <dgm:cxn modelId="{7CF25665-EA74-4168-B3C9-DC62A162B93B}" srcId="{C10C28C7-E7C9-49C9-91B0-7D830337F638}" destId="{732AEE8B-0453-46AF-9CD3-5445FF97EF30}" srcOrd="3" destOrd="0" parTransId="{D63D2037-63F9-484F-BC67-D2395F8F798D}" sibTransId="{B13E8DE2-B93C-4647-B455-ECE91B78CE42}"/>
    <dgm:cxn modelId="{32E941C0-2F5A-4F8C-A7AE-40F6D2B8805A}" srcId="{C10C28C7-E7C9-49C9-91B0-7D830337F638}" destId="{3A45E804-F963-432A-B91A-1D32CEA9541A}" srcOrd="0" destOrd="0" parTransId="{0FA608A6-F3AC-4302-BDDF-562472B543B3}" sibTransId="{07097BB5-DEC4-47FB-A4EA-198664390685}"/>
    <dgm:cxn modelId="{91D24DA0-821E-4322-AE83-68422DB3E48F}" type="presParOf" srcId="{81935C6B-7240-401D-9471-E8FF65ECC0C2}" destId="{6AF77BD8-9195-4972-A3E2-877FDB08D3E9}" srcOrd="0" destOrd="0" presId="urn:microsoft.com/office/officeart/2009/3/layout/IncreasingArrowsProcess"/>
    <dgm:cxn modelId="{93C51C33-D1F0-4AE1-9204-E970429C69A2}" type="presParOf" srcId="{81935C6B-7240-401D-9471-E8FF65ECC0C2}" destId="{F4FEE8D8-1686-42F7-8D26-D9B461E68B51}" srcOrd="1" destOrd="0" presId="urn:microsoft.com/office/officeart/2009/3/layout/IncreasingArrowsProcess"/>
    <dgm:cxn modelId="{A1C0F0B5-01A1-4886-B1BE-B2662EDA35D1}" type="presParOf" srcId="{81935C6B-7240-401D-9471-E8FF65ECC0C2}" destId="{061ED08B-FA00-4447-854D-0514CA1C4046}" srcOrd="2" destOrd="0" presId="urn:microsoft.com/office/officeart/2009/3/layout/IncreasingArrowsProcess"/>
    <dgm:cxn modelId="{CD99921E-1BA8-4D87-8AD0-45E6AFF8DC84}" type="presParOf" srcId="{81935C6B-7240-401D-9471-E8FF65ECC0C2}" destId="{00DDFE94-24F8-42F1-A798-7A0A9CC05077}" srcOrd="3" destOrd="0" presId="urn:microsoft.com/office/officeart/2009/3/layout/IncreasingArrowsProcess"/>
    <dgm:cxn modelId="{5250D0BE-06DE-47ED-90FB-407180C824E8}" type="presParOf" srcId="{81935C6B-7240-401D-9471-E8FF65ECC0C2}" destId="{D4BE46A9-5CA0-4E16-9FD2-54BE1158D572}" srcOrd="4" destOrd="0" presId="urn:microsoft.com/office/officeart/2009/3/layout/IncreasingArrowsProcess"/>
    <dgm:cxn modelId="{0DAF9652-B967-4702-9445-E3646709CD34}" type="presParOf" srcId="{81935C6B-7240-401D-9471-E8FF65ECC0C2}" destId="{FB25FD51-94FE-4BC4-B239-54F5A5A986F1}" srcOrd="5" destOrd="0" presId="urn:microsoft.com/office/officeart/2009/3/layout/IncreasingArrowsProcess"/>
    <dgm:cxn modelId="{6D22FB00-3985-4637-88B5-F583564CADCB}" type="presParOf" srcId="{81935C6B-7240-401D-9471-E8FF65ECC0C2}" destId="{62F37E72-482B-4C4C-80BA-38C7911EEFB0}" srcOrd="6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89A59D-B1F9-4BA5-98E7-D0D2053B2855}" type="doc">
      <dgm:prSet loTypeId="urn:microsoft.com/office/officeart/2005/8/layout/lProcess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05B0A723-1BFB-4B0F-BE75-1F1E39032A5B}">
      <dgm:prSet phldrT="[Текст]" custT="1"/>
      <dgm:spPr/>
      <dgm:t>
        <a:bodyPr/>
        <a:lstStyle/>
        <a:p>
          <a:r>
            <a:rPr lang="ru-RU" sz="1600" b="1" dirty="0" smtClean="0"/>
            <a:t>Охрана зданий</a:t>
          </a:r>
          <a:endParaRPr lang="ru-RU" sz="1600" b="1" dirty="0"/>
        </a:p>
      </dgm:t>
    </dgm:pt>
    <dgm:pt modelId="{EEF43F6A-4290-477B-8218-574D04FF853D}" type="parTrans" cxnId="{0BCA1274-981D-4733-A508-D9F5E8B21372}">
      <dgm:prSet/>
      <dgm:spPr/>
      <dgm:t>
        <a:bodyPr/>
        <a:lstStyle/>
        <a:p>
          <a:endParaRPr lang="ru-RU"/>
        </a:p>
      </dgm:t>
    </dgm:pt>
    <dgm:pt modelId="{D255301A-563C-42E7-9B2F-3280B9E76453}" type="sibTrans" cxnId="{0BCA1274-981D-4733-A508-D9F5E8B21372}">
      <dgm:prSet/>
      <dgm:spPr/>
      <dgm:t>
        <a:bodyPr/>
        <a:lstStyle/>
        <a:p>
          <a:endParaRPr lang="ru-RU"/>
        </a:p>
      </dgm:t>
    </dgm:pt>
    <dgm:pt modelId="{E63A780E-3944-4803-A3E1-56B38F74E8F8}">
      <dgm:prSet phldrT="[Текст]" custT="1"/>
      <dgm:spPr/>
      <dgm:t>
        <a:bodyPr/>
        <a:lstStyle/>
        <a:p>
          <a:r>
            <a:rPr lang="ru-RU" sz="1600" b="1" i="1" dirty="0" smtClean="0"/>
            <a:t>ООО «ЧОП Бастион»</a:t>
          </a:r>
          <a:endParaRPr lang="ru-RU" sz="1600" dirty="0"/>
        </a:p>
      </dgm:t>
    </dgm:pt>
    <dgm:pt modelId="{21AB828B-8DE0-4F1E-A541-8887FFA53310}" type="parTrans" cxnId="{711B354F-A32A-4812-896B-33795E4D4715}">
      <dgm:prSet/>
      <dgm:spPr/>
      <dgm:t>
        <a:bodyPr/>
        <a:lstStyle/>
        <a:p>
          <a:endParaRPr lang="ru-RU"/>
        </a:p>
      </dgm:t>
    </dgm:pt>
    <dgm:pt modelId="{30C5DC20-5535-4D5A-A516-F3790A3B8167}" type="sibTrans" cxnId="{711B354F-A32A-4812-896B-33795E4D4715}">
      <dgm:prSet/>
      <dgm:spPr/>
      <dgm:t>
        <a:bodyPr/>
        <a:lstStyle/>
        <a:p>
          <a:endParaRPr lang="ru-RU"/>
        </a:p>
      </dgm:t>
    </dgm:pt>
    <dgm:pt modelId="{389A2252-72C8-43B7-917E-679DF4587BB0}">
      <dgm:prSet phldrT="[Текст]" custT="1"/>
      <dgm:spPr/>
      <dgm:t>
        <a:bodyPr/>
        <a:lstStyle/>
        <a:p>
          <a:r>
            <a:rPr lang="ru-RU" sz="1600" b="1" i="1" dirty="0" smtClean="0"/>
            <a:t>2 244 300,0 </a:t>
          </a:r>
          <a:endParaRPr lang="ru-RU" sz="1600" dirty="0"/>
        </a:p>
      </dgm:t>
    </dgm:pt>
    <dgm:pt modelId="{42EAD9F4-FB8D-4FE0-868B-F3DC0F40C5F1}" type="parTrans" cxnId="{D6CD0746-124D-4F15-8FF7-A3C1361676DC}">
      <dgm:prSet/>
      <dgm:spPr/>
      <dgm:t>
        <a:bodyPr/>
        <a:lstStyle/>
        <a:p>
          <a:endParaRPr lang="ru-RU"/>
        </a:p>
      </dgm:t>
    </dgm:pt>
    <dgm:pt modelId="{E3F9EEA9-FEEB-4CA2-B6F6-33477C60CE95}" type="sibTrans" cxnId="{D6CD0746-124D-4F15-8FF7-A3C1361676DC}">
      <dgm:prSet/>
      <dgm:spPr/>
      <dgm:t>
        <a:bodyPr/>
        <a:lstStyle/>
        <a:p>
          <a:endParaRPr lang="ru-RU"/>
        </a:p>
      </dgm:t>
    </dgm:pt>
    <dgm:pt modelId="{C3989C88-416E-488C-94D0-4B3BAEC7D6C3}">
      <dgm:prSet phldrT="[Текст]" custT="1"/>
      <dgm:spPr/>
      <dgm:t>
        <a:bodyPr/>
        <a:lstStyle/>
        <a:p>
          <a:r>
            <a:rPr lang="ru-RU" sz="1600" b="1" i="0" dirty="0" smtClean="0"/>
            <a:t>Тревожная сигнализация</a:t>
          </a:r>
          <a:endParaRPr lang="ru-RU" sz="1600" i="0" dirty="0"/>
        </a:p>
      </dgm:t>
    </dgm:pt>
    <dgm:pt modelId="{46A5D3C6-0623-4930-9FF9-35E26709BAD5}" type="parTrans" cxnId="{60257761-04DE-4418-AECB-6F4C7F265840}">
      <dgm:prSet/>
      <dgm:spPr/>
      <dgm:t>
        <a:bodyPr/>
        <a:lstStyle/>
        <a:p>
          <a:endParaRPr lang="ru-RU"/>
        </a:p>
      </dgm:t>
    </dgm:pt>
    <dgm:pt modelId="{CF0B55B8-C551-4A8A-8D9C-2C7CCC0A5534}" type="sibTrans" cxnId="{60257761-04DE-4418-AECB-6F4C7F265840}">
      <dgm:prSet/>
      <dgm:spPr/>
      <dgm:t>
        <a:bodyPr/>
        <a:lstStyle/>
        <a:p>
          <a:endParaRPr lang="ru-RU"/>
        </a:p>
      </dgm:t>
    </dgm:pt>
    <dgm:pt modelId="{3AAD8153-6103-435F-ADE1-0E0231E00214}">
      <dgm:prSet phldrT="[Текст]" custT="1"/>
      <dgm:spPr/>
      <dgm:t>
        <a:bodyPr/>
        <a:lstStyle/>
        <a:p>
          <a:r>
            <a:rPr lang="ru-RU" sz="1600" b="1" i="1" dirty="0" smtClean="0"/>
            <a:t>ФГКУ  «</a:t>
          </a:r>
          <a:r>
            <a:rPr lang="ru-RU" sz="1600" b="1" i="1" dirty="0" err="1" smtClean="0"/>
            <a:t>Росгвардия</a:t>
          </a:r>
          <a:r>
            <a:rPr lang="ru-RU" sz="1600" b="1" i="1" dirty="0" smtClean="0"/>
            <a:t>»  РФ по РС(Я)» </a:t>
          </a:r>
          <a:endParaRPr lang="ru-RU" sz="1600" dirty="0"/>
        </a:p>
      </dgm:t>
    </dgm:pt>
    <dgm:pt modelId="{F407284A-F83F-4943-9BA4-500DFC9D8718}" type="parTrans" cxnId="{2DCFE24B-FABB-4C23-A9D9-C553880F0604}">
      <dgm:prSet/>
      <dgm:spPr/>
      <dgm:t>
        <a:bodyPr/>
        <a:lstStyle/>
        <a:p>
          <a:endParaRPr lang="ru-RU"/>
        </a:p>
      </dgm:t>
    </dgm:pt>
    <dgm:pt modelId="{ED2D5916-5D53-44CC-BF16-F86B3D0D2B73}" type="sibTrans" cxnId="{2DCFE24B-FABB-4C23-A9D9-C553880F0604}">
      <dgm:prSet/>
      <dgm:spPr/>
      <dgm:t>
        <a:bodyPr/>
        <a:lstStyle/>
        <a:p>
          <a:endParaRPr lang="ru-RU"/>
        </a:p>
      </dgm:t>
    </dgm:pt>
    <dgm:pt modelId="{7531513A-8444-4AEC-B68A-FBBDA67763F6}">
      <dgm:prSet phldrT="[Текст]" custT="1"/>
      <dgm:spPr/>
      <dgm:t>
        <a:bodyPr/>
        <a:lstStyle/>
        <a:p>
          <a:r>
            <a:rPr lang="ru-RU" sz="1600" b="1" i="1" dirty="0" smtClean="0"/>
            <a:t>78 312,48 </a:t>
          </a:r>
          <a:endParaRPr lang="ru-RU" sz="1600" dirty="0"/>
        </a:p>
      </dgm:t>
    </dgm:pt>
    <dgm:pt modelId="{1F581D0C-DC85-4F25-84D9-0721F3B58E35}" type="parTrans" cxnId="{4018D1A3-5FD6-4E7E-A111-0A2CC0CFC079}">
      <dgm:prSet/>
      <dgm:spPr/>
      <dgm:t>
        <a:bodyPr/>
        <a:lstStyle/>
        <a:p>
          <a:endParaRPr lang="ru-RU"/>
        </a:p>
      </dgm:t>
    </dgm:pt>
    <dgm:pt modelId="{AFBEF453-5518-47E7-91B1-E1DCA0DA5E42}" type="sibTrans" cxnId="{4018D1A3-5FD6-4E7E-A111-0A2CC0CFC079}">
      <dgm:prSet/>
      <dgm:spPr/>
      <dgm:t>
        <a:bodyPr/>
        <a:lstStyle/>
        <a:p>
          <a:endParaRPr lang="ru-RU"/>
        </a:p>
      </dgm:t>
    </dgm:pt>
    <dgm:pt modelId="{987A01A0-AAA5-489C-BAB0-1444DAEB606D}">
      <dgm:prSet phldrT="[Текст]" custT="1"/>
      <dgm:spPr/>
      <dgm:t>
        <a:bodyPr/>
        <a:lstStyle/>
        <a:p>
          <a:r>
            <a:rPr lang="ru-RU" sz="1600" b="1" dirty="0" smtClean="0"/>
            <a:t>Техобслуживание АПС</a:t>
          </a:r>
          <a:endParaRPr lang="ru-RU" sz="1600" b="1" dirty="0"/>
        </a:p>
      </dgm:t>
    </dgm:pt>
    <dgm:pt modelId="{B029C9A2-E31C-42A2-B400-AD1DF3BC474B}" type="parTrans" cxnId="{3E9D3186-4A03-43BB-BE46-58C15C302BCC}">
      <dgm:prSet/>
      <dgm:spPr/>
      <dgm:t>
        <a:bodyPr/>
        <a:lstStyle/>
        <a:p>
          <a:endParaRPr lang="ru-RU"/>
        </a:p>
      </dgm:t>
    </dgm:pt>
    <dgm:pt modelId="{763FE014-A4DE-4DE9-94CC-BC5EEDE32B25}" type="sibTrans" cxnId="{3E9D3186-4A03-43BB-BE46-58C15C302BCC}">
      <dgm:prSet/>
      <dgm:spPr/>
      <dgm:t>
        <a:bodyPr/>
        <a:lstStyle/>
        <a:p>
          <a:endParaRPr lang="ru-RU"/>
        </a:p>
      </dgm:t>
    </dgm:pt>
    <dgm:pt modelId="{B6C35719-FC1A-4180-A69F-27BF8F44CD26}">
      <dgm:prSet phldrT="[Текст]" custT="1"/>
      <dgm:spPr/>
      <dgm:t>
        <a:bodyPr/>
        <a:lstStyle/>
        <a:p>
          <a:r>
            <a:rPr lang="ru-RU" sz="1600" b="1" i="1" dirty="0" smtClean="0"/>
            <a:t>ООО «Бастион</a:t>
          </a:r>
          <a:endParaRPr lang="ru-RU" sz="1600" dirty="0"/>
        </a:p>
      </dgm:t>
    </dgm:pt>
    <dgm:pt modelId="{58A7DD3B-6639-4DDF-B19C-E3689D3109C1}" type="parTrans" cxnId="{E121EFD5-BC81-4E67-B08E-4EE0AADA0E23}">
      <dgm:prSet/>
      <dgm:spPr/>
      <dgm:t>
        <a:bodyPr/>
        <a:lstStyle/>
        <a:p>
          <a:endParaRPr lang="ru-RU"/>
        </a:p>
      </dgm:t>
    </dgm:pt>
    <dgm:pt modelId="{F5D42827-DA57-48AA-AEE8-85C8665DE5CB}" type="sibTrans" cxnId="{E121EFD5-BC81-4E67-B08E-4EE0AADA0E23}">
      <dgm:prSet/>
      <dgm:spPr/>
      <dgm:t>
        <a:bodyPr/>
        <a:lstStyle/>
        <a:p>
          <a:endParaRPr lang="ru-RU"/>
        </a:p>
      </dgm:t>
    </dgm:pt>
    <dgm:pt modelId="{CFC23292-47D0-4EE8-8FC5-2E3EE1953EAF}">
      <dgm:prSet phldrT="[Текст]" custT="1"/>
      <dgm:spPr/>
      <dgm:t>
        <a:bodyPr/>
        <a:lstStyle/>
        <a:p>
          <a:r>
            <a:rPr lang="ru-RU" sz="1600" b="1" i="1" dirty="0" smtClean="0"/>
            <a:t>40 549,94 </a:t>
          </a:r>
          <a:endParaRPr lang="ru-RU" sz="1600" dirty="0"/>
        </a:p>
      </dgm:t>
    </dgm:pt>
    <dgm:pt modelId="{292AEE47-4A64-4B19-9278-F506290EA95F}" type="parTrans" cxnId="{C6C21066-7582-40A8-A8E2-A693EB0611B7}">
      <dgm:prSet/>
      <dgm:spPr/>
      <dgm:t>
        <a:bodyPr/>
        <a:lstStyle/>
        <a:p>
          <a:endParaRPr lang="ru-RU"/>
        </a:p>
      </dgm:t>
    </dgm:pt>
    <dgm:pt modelId="{D6D2352C-A506-4DBC-9BE6-30DFB7368BC7}" type="sibTrans" cxnId="{C6C21066-7582-40A8-A8E2-A693EB0611B7}">
      <dgm:prSet/>
      <dgm:spPr/>
      <dgm:t>
        <a:bodyPr/>
        <a:lstStyle/>
        <a:p>
          <a:endParaRPr lang="ru-RU"/>
        </a:p>
      </dgm:t>
    </dgm:pt>
    <dgm:pt modelId="{D53880E4-5474-4337-A661-D2A13C5BFC67}">
      <dgm:prSet custT="1"/>
      <dgm:spPr/>
      <dgm:t>
        <a:bodyPr/>
        <a:lstStyle/>
        <a:p>
          <a:r>
            <a:rPr lang="ru-RU" sz="1200" b="1" i="0" dirty="0" smtClean="0"/>
            <a:t>Техобслуживание видеонаблюдения </a:t>
          </a:r>
          <a:endParaRPr lang="ru-RU" sz="1200" i="0" dirty="0"/>
        </a:p>
      </dgm:t>
    </dgm:pt>
    <dgm:pt modelId="{FDA0F12A-1279-472D-B1A3-B455B6194A8D}" type="parTrans" cxnId="{E154BF7E-A686-40B2-8B10-0DC16EC146E3}">
      <dgm:prSet/>
      <dgm:spPr/>
      <dgm:t>
        <a:bodyPr/>
        <a:lstStyle/>
        <a:p>
          <a:endParaRPr lang="ru-RU"/>
        </a:p>
      </dgm:t>
    </dgm:pt>
    <dgm:pt modelId="{679C8369-6CDE-4D93-A149-09EEADC14ABC}" type="sibTrans" cxnId="{E154BF7E-A686-40B2-8B10-0DC16EC146E3}">
      <dgm:prSet/>
      <dgm:spPr/>
      <dgm:t>
        <a:bodyPr/>
        <a:lstStyle/>
        <a:p>
          <a:endParaRPr lang="ru-RU"/>
        </a:p>
      </dgm:t>
    </dgm:pt>
    <dgm:pt modelId="{342418DE-3894-4966-A1AE-E2E98980EEFF}">
      <dgm:prSet custT="1"/>
      <dgm:spPr/>
      <dgm:t>
        <a:bodyPr/>
        <a:lstStyle/>
        <a:p>
          <a:r>
            <a:rPr lang="ru-RU" sz="1600" b="1" i="1" dirty="0" smtClean="0"/>
            <a:t>19 546,66</a:t>
          </a:r>
          <a:endParaRPr lang="ru-RU" sz="1600" dirty="0"/>
        </a:p>
      </dgm:t>
    </dgm:pt>
    <dgm:pt modelId="{3C072AA9-4FFD-4B01-91B5-B98739B278C6}" type="parTrans" cxnId="{794F1E0E-F83D-46F4-9338-02C4A9A795CF}">
      <dgm:prSet/>
      <dgm:spPr/>
      <dgm:t>
        <a:bodyPr/>
        <a:lstStyle/>
        <a:p>
          <a:endParaRPr lang="ru-RU"/>
        </a:p>
      </dgm:t>
    </dgm:pt>
    <dgm:pt modelId="{43057AF3-54B3-4103-B1B2-D57F50E975F8}" type="sibTrans" cxnId="{794F1E0E-F83D-46F4-9338-02C4A9A795CF}">
      <dgm:prSet/>
      <dgm:spPr/>
      <dgm:t>
        <a:bodyPr/>
        <a:lstStyle/>
        <a:p>
          <a:endParaRPr lang="ru-RU"/>
        </a:p>
      </dgm:t>
    </dgm:pt>
    <dgm:pt modelId="{62A91B1F-764D-45F0-8E38-2EFEAABFB364}">
      <dgm:prSet custT="1"/>
      <dgm:spPr/>
      <dgm:t>
        <a:bodyPr/>
        <a:lstStyle/>
        <a:p>
          <a:r>
            <a:rPr lang="ru-RU" sz="1600" b="1" i="1" dirty="0" smtClean="0"/>
            <a:t>ИП Неустроев С.А</a:t>
          </a:r>
          <a:endParaRPr lang="ru-RU" sz="1600" dirty="0"/>
        </a:p>
      </dgm:t>
    </dgm:pt>
    <dgm:pt modelId="{8CFFAC8C-E063-4FB4-A543-1984F23A50E6}" type="parTrans" cxnId="{88C3FD54-333C-4889-86B5-10D48364A640}">
      <dgm:prSet/>
      <dgm:spPr/>
      <dgm:t>
        <a:bodyPr/>
        <a:lstStyle/>
        <a:p>
          <a:endParaRPr lang="ru-RU"/>
        </a:p>
      </dgm:t>
    </dgm:pt>
    <dgm:pt modelId="{ABAFC397-0B87-41D7-9404-3ECD6DEE396C}" type="sibTrans" cxnId="{88C3FD54-333C-4889-86B5-10D48364A640}">
      <dgm:prSet/>
      <dgm:spPr/>
      <dgm:t>
        <a:bodyPr/>
        <a:lstStyle/>
        <a:p>
          <a:endParaRPr lang="ru-RU"/>
        </a:p>
      </dgm:t>
    </dgm:pt>
    <dgm:pt modelId="{8F84FA87-7905-4F09-A83A-5F188401093D}">
      <dgm:prSet custT="1"/>
      <dgm:spPr/>
      <dgm:t>
        <a:bodyPr/>
        <a:lstStyle/>
        <a:p>
          <a:r>
            <a:rPr lang="ru-RU" sz="1600" b="1" i="0" dirty="0" smtClean="0"/>
            <a:t>Техобслуживание  АПС</a:t>
          </a:r>
          <a:endParaRPr lang="ru-RU" sz="1400" i="0" dirty="0"/>
        </a:p>
      </dgm:t>
    </dgm:pt>
    <dgm:pt modelId="{B85CFAE5-D319-4B61-B1B6-0D46C46287F1}" type="parTrans" cxnId="{D4885B16-25D1-4350-A94A-FB964222A851}">
      <dgm:prSet/>
      <dgm:spPr/>
      <dgm:t>
        <a:bodyPr/>
        <a:lstStyle/>
        <a:p>
          <a:endParaRPr lang="ru-RU"/>
        </a:p>
      </dgm:t>
    </dgm:pt>
    <dgm:pt modelId="{14659C50-E72E-4CDA-86F7-F94318B241BE}" type="sibTrans" cxnId="{D4885B16-25D1-4350-A94A-FB964222A851}">
      <dgm:prSet/>
      <dgm:spPr/>
      <dgm:t>
        <a:bodyPr/>
        <a:lstStyle/>
        <a:p>
          <a:endParaRPr lang="ru-RU"/>
        </a:p>
      </dgm:t>
    </dgm:pt>
    <dgm:pt modelId="{F417F4CC-F9A6-4BD4-A1FD-7844D8AF9E00}">
      <dgm:prSet custT="1"/>
      <dgm:spPr/>
      <dgm:t>
        <a:bodyPr/>
        <a:lstStyle/>
        <a:p>
          <a:r>
            <a:rPr lang="ru-RU" sz="1600" b="1" i="1" dirty="0" smtClean="0"/>
            <a:t>60 000 </a:t>
          </a:r>
          <a:endParaRPr lang="ru-RU" sz="1600" dirty="0"/>
        </a:p>
      </dgm:t>
    </dgm:pt>
    <dgm:pt modelId="{49239D67-A25F-4A3A-AAC7-ED8BDCC174A8}" type="parTrans" cxnId="{DD88FAD5-E833-417E-9509-EC748003F44A}">
      <dgm:prSet/>
      <dgm:spPr/>
      <dgm:t>
        <a:bodyPr/>
        <a:lstStyle/>
        <a:p>
          <a:endParaRPr lang="ru-RU"/>
        </a:p>
      </dgm:t>
    </dgm:pt>
    <dgm:pt modelId="{8A90E22B-3E22-430C-A6C4-E9C2EE0A90DE}" type="sibTrans" cxnId="{DD88FAD5-E833-417E-9509-EC748003F44A}">
      <dgm:prSet/>
      <dgm:spPr/>
      <dgm:t>
        <a:bodyPr/>
        <a:lstStyle/>
        <a:p>
          <a:endParaRPr lang="ru-RU"/>
        </a:p>
      </dgm:t>
    </dgm:pt>
    <dgm:pt modelId="{9939FD11-53B8-4BE9-AC33-39E26A250089}">
      <dgm:prSet custT="1"/>
      <dgm:spPr/>
      <dgm:t>
        <a:bodyPr/>
        <a:lstStyle/>
        <a:p>
          <a:r>
            <a:rPr lang="ru-RU" sz="1600" b="1" i="1" dirty="0" smtClean="0"/>
            <a:t>ООО «Монтэкс-95» </a:t>
          </a:r>
          <a:endParaRPr lang="ru-RU" sz="1600" dirty="0"/>
        </a:p>
      </dgm:t>
    </dgm:pt>
    <dgm:pt modelId="{A36F3DD8-800D-4D9A-BA5D-AC01DD6142FF}" type="parTrans" cxnId="{A2D50079-AE92-4945-BFDE-59C2B5CA4904}">
      <dgm:prSet/>
      <dgm:spPr/>
      <dgm:t>
        <a:bodyPr/>
        <a:lstStyle/>
        <a:p>
          <a:endParaRPr lang="ru-RU"/>
        </a:p>
      </dgm:t>
    </dgm:pt>
    <dgm:pt modelId="{48366EEF-23E3-485C-AD98-E38AD5C4F1E4}" type="sibTrans" cxnId="{A2D50079-AE92-4945-BFDE-59C2B5CA4904}">
      <dgm:prSet/>
      <dgm:spPr/>
      <dgm:t>
        <a:bodyPr/>
        <a:lstStyle/>
        <a:p>
          <a:endParaRPr lang="ru-RU"/>
        </a:p>
      </dgm:t>
    </dgm:pt>
    <dgm:pt modelId="{810C2C69-F496-491E-9D54-58B1E7B126ED}">
      <dgm:prSet custT="1"/>
      <dgm:spPr/>
      <dgm:t>
        <a:bodyPr/>
        <a:lstStyle/>
        <a:p>
          <a:r>
            <a:rPr lang="ru-RU" sz="1600" b="1" i="0" dirty="0" smtClean="0"/>
            <a:t>Пожарная безопасность объекта</a:t>
          </a:r>
          <a:endParaRPr lang="ru-RU" sz="1600" i="0" dirty="0"/>
        </a:p>
      </dgm:t>
    </dgm:pt>
    <dgm:pt modelId="{252099E5-1D3B-4ED6-A3A6-C29FCAB65472}" type="parTrans" cxnId="{8B95C39C-5B96-4FB5-BCD8-E88E91BF9BD0}">
      <dgm:prSet/>
      <dgm:spPr/>
      <dgm:t>
        <a:bodyPr/>
        <a:lstStyle/>
        <a:p>
          <a:endParaRPr lang="ru-RU"/>
        </a:p>
      </dgm:t>
    </dgm:pt>
    <dgm:pt modelId="{A47BAEE3-165C-4A7A-B6C4-971998496617}" type="sibTrans" cxnId="{8B95C39C-5B96-4FB5-BCD8-E88E91BF9BD0}">
      <dgm:prSet/>
      <dgm:spPr/>
      <dgm:t>
        <a:bodyPr/>
        <a:lstStyle/>
        <a:p>
          <a:endParaRPr lang="ru-RU"/>
        </a:p>
      </dgm:t>
    </dgm:pt>
    <dgm:pt modelId="{506DE0BC-52F4-4743-915B-55759722AF78}">
      <dgm:prSet custT="1"/>
      <dgm:spPr/>
      <dgm:t>
        <a:bodyPr/>
        <a:lstStyle/>
        <a:p>
          <a:r>
            <a:rPr lang="ru-RU" sz="1600" b="1" i="1" dirty="0" smtClean="0"/>
            <a:t>26 000</a:t>
          </a:r>
          <a:endParaRPr lang="ru-RU" sz="1600" dirty="0"/>
        </a:p>
      </dgm:t>
    </dgm:pt>
    <dgm:pt modelId="{6FDF6B92-6E5D-46AF-A084-14113D180E46}" type="parTrans" cxnId="{24470544-8EC3-4EE4-B755-DB22E826C520}">
      <dgm:prSet/>
      <dgm:spPr/>
      <dgm:t>
        <a:bodyPr/>
        <a:lstStyle/>
        <a:p>
          <a:endParaRPr lang="ru-RU"/>
        </a:p>
      </dgm:t>
    </dgm:pt>
    <dgm:pt modelId="{3ED90D76-90E2-4FF6-98BE-5D492CBF89B0}" type="sibTrans" cxnId="{24470544-8EC3-4EE4-B755-DB22E826C520}">
      <dgm:prSet/>
      <dgm:spPr/>
      <dgm:t>
        <a:bodyPr/>
        <a:lstStyle/>
        <a:p>
          <a:endParaRPr lang="ru-RU"/>
        </a:p>
      </dgm:t>
    </dgm:pt>
    <dgm:pt modelId="{B344A878-8046-4F2F-A313-58C245882217}">
      <dgm:prSet custT="1"/>
      <dgm:spPr/>
      <dgm:t>
        <a:bodyPr/>
        <a:lstStyle/>
        <a:p>
          <a:r>
            <a:rPr lang="ru-RU" sz="1100" b="1" i="1" dirty="0" smtClean="0"/>
            <a:t>ФГБУ  "СЭУ ФПС "Испытательная пожарная лаборатория" по РС(Я)</a:t>
          </a:r>
          <a:endParaRPr lang="ru-RU" sz="1100" dirty="0"/>
        </a:p>
      </dgm:t>
    </dgm:pt>
    <dgm:pt modelId="{C4F0A76B-8CAA-4F9D-87F3-B7BE7DAD3421}" type="parTrans" cxnId="{0B41795B-1513-4018-A6FF-99F3A5289540}">
      <dgm:prSet/>
      <dgm:spPr/>
      <dgm:t>
        <a:bodyPr/>
        <a:lstStyle/>
        <a:p>
          <a:endParaRPr lang="ru-RU"/>
        </a:p>
      </dgm:t>
    </dgm:pt>
    <dgm:pt modelId="{BB3FCFD1-38E8-4097-B455-39B8C5217271}" type="sibTrans" cxnId="{0B41795B-1513-4018-A6FF-99F3A5289540}">
      <dgm:prSet/>
      <dgm:spPr/>
      <dgm:t>
        <a:bodyPr/>
        <a:lstStyle/>
        <a:p>
          <a:endParaRPr lang="ru-RU"/>
        </a:p>
      </dgm:t>
    </dgm:pt>
    <dgm:pt modelId="{C84449DB-6609-44CA-9DF0-2ECEEA913925}" type="pres">
      <dgm:prSet presAssocID="{8D89A59D-B1F9-4BA5-98E7-D0D2053B2855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C607BE0-97CF-4D2D-88CE-A5B30AE2AFAD}" type="pres">
      <dgm:prSet presAssocID="{05B0A723-1BFB-4B0F-BE75-1F1E39032A5B}" presName="compNode" presStyleCnt="0"/>
      <dgm:spPr/>
    </dgm:pt>
    <dgm:pt modelId="{270C3978-5A02-4B24-9830-1C29ED1D9FD2}" type="pres">
      <dgm:prSet presAssocID="{05B0A723-1BFB-4B0F-BE75-1F1E39032A5B}" presName="aNode" presStyleLbl="bgShp" presStyleIdx="0" presStyleCnt="6"/>
      <dgm:spPr/>
      <dgm:t>
        <a:bodyPr/>
        <a:lstStyle/>
        <a:p>
          <a:endParaRPr lang="ru-RU"/>
        </a:p>
      </dgm:t>
    </dgm:pt>
    <dgm:pt modelId="{D01B9E77-BEEC-4BFF-9F9B-7E7A29B5B85C}" type="pres">
      <dgm:prSet presAssocID="{05B0A723-1BFB-4B0F-BE75-1F1E39032A5B}" presName="textNode" presStyleLbl="bgShp" presStyleIdx="0" presStyleCnt="6"/>
      <dgm:spPr/>
      <dgm:t>
        <a:bodyPr/>
        <a:lstStyle/>
        <a:p>
          <a:endParaRPr lang="ru-RU"/>
        </a:p>
      </dgm:t>
    </dgm:pt>
    <dgm:pt modelId="{635C6634-D07B-482F-A12D-9955E12F58D6}" type="pres">
      <dgm:prSet presAssocID="{05B0A723-1BFB-4B0F-BE75-1F1E39032A5B}" presName="compChildNode" presStyleCnt="0"/>
      <dgm:spPr/>
    </dgm:pt>
    <dgm:pt modelId="{15221B7E-4D97-4EFD-AF91-6B206D66610D}" type="pres">
      <dgm:prSet presAssocID="{05B0A723-1BFB-4B0F-BE75-1F1E39032A5B}" presName="theInnerList" presStyleCnt="0"/>
      <dgm:spPr/>
    </dgm:pt>
    <dgm:pt modelId="{B023BAB9-184F-4773-AB83-825743D6D1E0}" type="pres">
      <dgm:prSet presAssocID="{E63A780E-3944-4803-A3E1-56B38F74E8F8}" presName="child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99A142-A14A-45E9-870C-FD1653C80A78}" type="pres">
      <dgm:prSet presAssocID="{E63A780E-3944-4803-A3E1-56B38F74E8F8}" presName="aSpace2" presStyleCnt="0"/>
      <dgm:spPr/>
    </dgm:pt>
    <dgm:pt modelId="{B530A994-5897-4648-BDC6-A396E5FC6EEB}" type="pres">
      <dgm:prSet presAssocID="{389A2252-72C8-43B7-917E-679DF4587BB0}" presName="childNode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E4CE8D-CD03-4785-8982-7058832856F2}" type="pres">
      <dgm:prSet presAssocID="{05B0A723-1BFB-4B0F-BE75-1F1E39032A5B}" presName="aSpace" presStyleCnt="0"/>
      <dgm:spPr/>
    </dgm:pt>
    <dgm:pt modelId="{6AE3E051-9C13-4101-B952-0DE19A78F562}" type="pres">
      <dgm:prSet presAssocID="{C3989C88-416E-488C-94D0-4B3BAEC7D6C3}" presName="compNode" presStyleCnt="0"/>
      <dgm:spPr/>
    </dgm:pt>
    <dgm:pt modelId="{90A193C1-23A7-4387-A223-ECB5E3A741FF}" type="pres">
      <dgm:prSet presAssocID="{C3989C88-416E-488C-94D0-4B3BAEC7D6C3}" presName="aNode" presStyleLbl="bgShp" presStyleIdx="1" presStyleCnt="6"/>
      <dgm:spPr/>
      <dgm:t>
        <a:bodyPr/>
        <a:lstStyle/>
        <a:p>
          <a:endParaRPr lang="ru-RU"/>
        </a:p>
      </dgm:t>
    </dgm:pt>
    <dgm:pt modelId="{AFBE4F16-231D-4C10-B907-224D86715ECE}" type="pres">
      <dgm:prSet presAssocID="{C3989C88-416E-488C-94D0-4B3BAEC7D6C3}" presName="textNode" presStyleLbl="bgShp" presStyleIdx="1" presStyleCnt="6"/>
      <dgm:spPr/>
      <dgm:t>
        <a:bodyPr/>
        <a:lstStyle/>
        <a:p>
          <a:endParaRPr lang="ru-RU"/>
        </a:p>
      </dgm:t>
    </dgm:pt>
    <dgm:pt modelId="{69F7577C-9D47-48C4-8ADD-3BC987EA483D}" type="pres">
      <dgm:prSet presAssocID="{C3989C88-416E-488C-94D0-4B3BAEC7D6C3}" presName="compChildNode" presStyleCnt="0"/>
      <dgm:spPr/>
    </dgm:pt>
    <dgm:pt modelId="{DB50D72A-6F9F-4BCA-A550-814566760E64}" type="pres">
      <dgm:prSet presAssocID="{C3989C88-416E-488C-94D0-4B3BAEC7D6C3}" presName="theInnerList" presStyleCnt="0"/>
      <dgm:spPr/>
    </dgm:pt>
    <dgm:pt modelId="{EB5A69E4-5ED8-4B49-BEFE-F147175B2F7C}" type="pres">
      <dgm:prSet presAssocID="{3AAD8153-6103-435F-ADE1-0E0231E00214}" presName="child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54EE38-BB1E-48CC-B1E0-D0128B2EBA16}" type="pres">
      <dgm:prSet presAssocID="{3AAD8153-6103-435F-ADE1-0E0231E00214}" presName="aSpace2" presStyleCnt="0"/>
      <dgm:spPr/>
    </dgm:pt>
    <dgm:pt modelId="{671E91FA-C475-4E5E-96E3-36AC5C7780C4}" type="pres">
      <dgm:prSet presAssocID="{7531513A-8444-4AEC-B68A-FBBDA67763F6}" presName="child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6649A2-5651-4206-917B-305671551E6A}" type="pres">
      <dgm:prSet presAssocID="{C3989C88-416E-488C-94D0-4B3BAEC7D6C3}" presName="aSpace" presStyleCnt="0"/>
      <dgm:spPr/>
    </dgm:pt>
    <dgm:pt modelId="{4B46952E-61F1-4BBA-AE06-1E8887970A71}" type="pres">
      <dgm:prSet presAssocID="{987A01A0-AAA5-489C-BAB0-1444DAEB606D}" presName="compNode" presStyleCnt="0"/>
      <dgm:spPr/>
    </dgm:pt>
    <dgm:pt modelId="{ED70418D-764E-4230-840B-CAC40B038165}" type="pres">
      <dgm:prSet presAssocID="{987A01A0-AAA5-489C-BAB0-1444DAEB606D}" presName="aNode" presStyleLbl="bgShp" presStyleIdx="2" presStyleCnt="6"/>
      <dgm:spPr/>
      <dgm:t>
        <a:bodyPr/>
        <a:lstStyle/>
        <a:p>
          <a:endParaRPr lang="ru-RU"/>
        </a:p>
      </dgm:t>
    </dgm:pt>
    <dgm:pt modelId="{35077751-DF44-47BA-83E8-FC8CDC1F7B01}" type="pres">
      <dgm:prSet presAssocID="{987A01A0-AAA5-489C-BAB0-1444DAEB606D}" presName="textNode" presStyleLbl="bgShp" presStyleIdx="2" presStyleCnt="6"/>
      <dgm:spPr/>
      <dgm:t>
        <a:bodyPr/>
        <a:lstStyle/>
        <a:p>
          <a:endParaRPr lang="ru-RU"/>
        </a:p>
      </dgm:t>
    </dgm:pt>
    <dgm:pt modelId="{493200B8-D95B-494C-B5E2-22455408BFE6}" type="pres">
      <dgm:prSet presAssocID="{987A01A0-AAA5-489C-BAB0-1444DAEB606D}" presName="compChildNode" presStyleCnt="0"/>
      <dgm:spPr/>
    </dgm:pt>
    <dgm:pt modelId="{F1E904F8-87E7-4DFC-8E16-91EF8A1FA00D}" type="pres">
      <dgm:prSet presAssocID="{987A01A0-AAA5-489C-BAB0-1444DAEB606D}" presName="theInnerList" presStyleCnt="0"/>
      <dgm:spPr/>
    </dgm:pt>
    <dgm:pt modelId="{D2145156-86C2-4F32-9A80-E87A8AE5A2A5}" type="pres">
      <dgm:prSet presAssocID="{B6C35719-FC1A-4180-A69F-27BF8F44CD26}" presName="child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BAD31B-E423-494E-ACCE-FBC543AEA0A2}" type="pres">
      <dgm:prSet presAssocID="{B6C35719-FC1A-4180-A69F-27BF8F44CD26}" presName="aSpace2" presStyleCnt="0"/>
      <dgm:spPr/>
    </dgm:pt>
    <dgm:pt modelId="{B114DA08-88E8-4E17-A3F8-DFA28A6A8713}" type="pres">
      <dgm:prSet presAssocID="{CFC23292-47D0-4EE8-8FC5-2E3EE1953EAF}" presName="child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03DE6F-B6B7-4DFD-BBF1-FC7FDE3DBC9E}" type="pres">
      <dgm:prSet presAssocID="{987A01A0-AAA5-489C-BAB0-1444DAEB606D}" presName="aSpace" presStyleCnt="0"/>
      <dgm:spPr/>
    </dgm:pt>
    <dgm:pt modelId="{3CBA8007-E4FE-44C0-9BCF-F709BC469328}" type="pres">
      <dgm:prSet presAssocID="{D53880E4-5474-4337-A661-D2A13C5BFC67}" presName="compNode" presStyleCnt="0"/>
      <dgm:spPr/>
    </dgm:pt>
    <dgm:pt modelId="{758D2946-82AE-430C-8486-565CEF2FE20B}" type="pres">
      <dgm:prSet presAssocID="{D53880E4-5474-4337-A661-D2A13C5BFC67}" presName="aNode" presStyleLbl="bgShp" presStyleIdx="3" presStyleCnt="6"/>
      <dgm:spPr/>
      <dgm:t>
        <a:bodyPr/>
        <a:lstStyle/>
        <a:p>
          <a:endParaRPr lang="ru-RU"/>
        </a:p>
      </dgm:t>
    </dgm:pt>
    <dgm:pt modelId="{EEBED804-1C14-4A5C-A2A7-47FEE2ACEB6D}" type="pres">
      <dgm:prSet presAssocID="{D53880E4-5474-4337-A661-D2A13C5BFC67}" presName="textNode" presStyleLbl="bgShp" presStyleIdx="3" presStyleCnt="6"/>
      <dgm:spPr/>
      <dgm:t>
        <a:bodyPr/>
        <a:lstStyle/>
        <a:p>
          <a:endParaRPr lang="ru-RU"/>
        </a:p>
      </dgm:t>
    </dgm:pt>
    <dgm:pt modelId="{832E200F-335D-43AC-92CE-98BE9B63ADC5}" type="pres">
      <dgm:prSet presAssocID="{D53880E4-5474-4337-A661-D2A13C5BFC67}" presName="compChildNode" presStyleCnt="0"/>
      <dgm:spPr/>
    </dgm:pt>
    <dgm:pt modelId="{A96DB6D4-C4E8-4AFD-82A8-ADAFAE0DF6CA}" type="pres">
      <dgm:prSet presAssocID="{D53880E4-5474-4337-A661-D2A13C5BFC67}" presName="theInnerList" presStyleCnt="0"/>
      <dgm:spPr/>
    </dgm:pt>
    <dgm:pt modelId="{69259A3A-8929-4981-985E-749758FBD6EC}" type="pres">
      <dgm:prSet presAssocID="{62A91B1F-764D-45F0-8E38-2EFEAABFB364}" presName="child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40E2C3-0AF1-470B-A3C9-FAEA358EE7F4}" type="pres">
      <dgm:prSet presAssocID="{62A91B1F-764D-45F0-8E38-2EFEAABFB364}" presName="aSpace2" presStyleCnt="0"/>
      <dgm:spPr/>
    </dgm:pt>
    <dgm:pt modelId="{2AA8525C-473E-495B-8C51-165EE464275B}" type="pres">
      <dgm:prSet presAssocID="{342418DE-3894-4966-A1AE-E2E98980EEFF}" presName="child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F1A6AE-6D53-46B4-940C-46E74C04B10C}" type="pres">
      <dgm:prSet presAssocID="{D53880E4-5474-4337-A661-D2A13C5BFC67}" presName="aSpace" presStyleCnt="0"/>
      <dgm:spPr/>
    </dgm:pt>
    <dgm:pt modelId="{DF208FBB-4BA1-4AD6-B8A9-D38D5088A8F2}" type="pres">
      <dgm:prSet presAssocID="{8F84FA87-7905-4F09-A83A-5F188401093D}" presName="compNode" presStyleCnt="0"/>
      <dgm:spPr/>
    </dgm:pt>
    <dgm:pt modelId="{D99C7632-9C86-477F-835C-E8AFB5CEE2A4}" type="pres">
      <dgm:prSet presAssocID="{8F84FA87-7905-4F09-A83A-5F188401093D}" presName="aNode" presStyleLbl="bgShp" presStyleIdx="4" presStyleCnt="6"/>
      <dgm:spPr/>
      <dgm:t>
        <a:bodyPr/>
        <a:lstStyle/>
        <a:p>
          <a:endParaRPr lang="ru-RU"/>
        </a:p>
      </dgm:t>
    </dgm:pt>
    <dgm:pt modelId="{792398CE-CBDB-4CCA-A385-F1B8AC7C9C44}" type="pres">
      <dgm:prSet presAssocID="{8F84FA87-7905-4F09-A83A-5F188401093D}" presName="textNode" presStyleLbl="bgShp" presStyleIdx="4" presStyleCnt="6"/>
      <dgm:spPr/>
      <dgm:t>
        <a:bodyPr/>
        <a:lstStyle/>
        <a:p>
          <a:endParaRPr lang="ru-RU"/>
        </a:p>
      </dgm:t>
    </dgm:pt>
    <dgm:pt modelId="{60F8A387-6133-49C6-BBD0-4C822D207800}" type="pres">
      <dgm:prSet presAssocID="{8F84FA87-7905-4F09-A83A-5F188401093D}" presName="compChildNode" presStyleCnt="0"/>
      <dgm:spPr/>
    </dgm:pt>
    <dgm:pt modelId="{CF0B9676-83C8-494A-A42F-6403FF4E2241}" type="pres">
      <dgm:prSet presAssocID="{8F84FA87-7905-4F09-A83A-5F188401093D}" presName="theInnerList" presStyleCnt="0"/>
      <dgm:spPr/>
    </dgm:pt>
    <dgm:pt modelId="{62D7593D-3E0E-448B-AAE0-79A253035E08}" type="pres">
      <dgm:prSet presAssocID="{9939FD11-53B8-4BE9-AC33-39E26A250089}" presName="child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111C29-F76C-4629-986A-153287B0F262}" type="pres">
      <dgm:prSet presAssocID="{9939FD11-53B8-4BE9-AC33-39E26A250089}" presName="aSpace2" presStyleCnt="0"/>
      <dgm:spPr/>
    </dgm:pt>
    <dgm:pt modelId="{9F943CC8-E4DA-4A4E-B791-339FBB4E965E}" type="pres">
      <dgm:prSet presAssocID="{F417F4CC-F9A6-4BD4-A1FD-7844D8AF9E00}" presName="child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0625A1-5DB5-462D-9A96-5D6E53117E3D}" type="pres">
      <dgm:prSet presAssocID="{8F84FA87-7905-4F09-A83A-5F188401093D}" presName="aSpace" presStyleCnt="0"/>
      <dgm:spPr/>
    </dgm:pt>
    <dgm:pt modelId="{13693CA1-12C3-49A1-8B22-8580290BE0EA}" type="pres">
      <dgm:prSet presAssocID="{810C2C69-F496-491E-9D54-58B1E7B126ED}" presName="compNode" presStyleCnt="0"/>
      <dgm:spPr/>
    </dgm:pt>
    <dgm:pt modelId="{2CBB795E-61E1-47C0-82F0-71DE07BCFFBB}" type="pres">
      <dgm:prSet presAssocID="{810C2C69-F496-491E-9D54-58B1E7B126ED}" presName="aNode" presStyleLbl="bgShp" presStyleIdx="5" presStyleCnt="6" custLinFactNeighborX="2458" custLinFactNeighborY="1550"/>
      <dgm:spPr/>
      <dgm:t>
        <a:bodyPr/>
        <a:lstStyle/>
        <a:p>
          <a:endParaRPr lang="ru-RU"/>
        </a:p>
      </dgm:t>
    </dgm:pt>
    <dgm:pt modelId="{38AEA230-0448-4EF1-A79A-BAC21851D370}" type="pres">
      <dgm:prSet presAssocID="{810C2C69-F496-491E-9D54-58B1E7B126ED}" presName="textNode" presStyleLbl="bgShp" presStyleIdx="5" presStyleCnt="6"/>
      <dgm:spPr/>
      <dgm:t>
        <a:bodyPr/>
        <a:lstStyle/>
        <a:p>
          <a:endParaRPr lang="ru-RU"/>
        </a:p>
      </dgm:t>
    </dgm:pt>
    <dgm:pt modelId="{1BE2FA67-E0CD-4BA4-9A4E-138A88F8E350}" type="pres">
      <dgm:prSet presAssocID="{810C2C69-F496-491E-9D54-58B1E7B126ED}" presName="compChildNode" presStyleCnt="0"/>
      <dgm:spPr/>
    </dgm:pt>
    <dgm:pt modelId="{80F690A6-1B1C-49E1-8CC2-C44B5A5D5CB8}" type="pres">
      <dgm:prSet presAssocID="{810C2C69-F496-491E-9D54-58B1E7B126ED}" presName="theInnerList" presStyleCnt="0"/>
      <dgm:spPr/>
    </dgm:pt>
    <dgm:pt modelId="{952D698D-5E12-4C1B-AB32-CE899A8E8756}" type="pres">
      <dgm:prSet presAssocID="{B344A878-8046-4F2F-A313-58C245882217}" presName="child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C0F6CD-90E3-4FD7-8617-A44920F99516}" type="pres">
      <dgm:prSet presAssocID="{B344A878-8046-4F2F-A313-58C245882217}" presName="aSpace2" presStyleCnt="0"/>
      <dgm:spPr/>
    </dgm:pt>
    <dgm:pt modelId="{76A0B013-C1BB-4EFA-8449-755C035C1971}" type="pres">
      <dgm:prSet presAssocID="{506DE0BC-52F4-4743-915B-55759722AF78}" presName="child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6CD0746-124D-4F15-8FF7-A3C1361676DC}" srcId="{05B0A723-1BFB-4B0F-BE75-1F1E39032A5B}" destId="{389A2252-72C8-43B7-917E-679DF4587BB0}" srcOrd="1" destOrd="0" parTransId="{42EAD9F4-FB8D-4FE0-868B-F3DC0F40C5F1}" sibTransId="{E3F9EEA9-FEEB-4CA2-B6F6-33477C60CE95}"/>
    <dgm:cxn modelId="{794F1E0E-F83D-46F4-9338-02C4A9A795CF}" srcId="{D53880E4-5474-4337-A661-D2A13C5BFC67}" destId="{342418DE-3894-4966-A1AE-E2E98980EEFF}" srcOrd="1" destOrd="0" parTransId="{3C072AA9-4FFD-4B01-91B5-B98739B278C6}" sibTransId="{43057AF3-54B3-4103-B1B2-D57F50E975F8}"/>
    <dgm:cxn modelId="{60257761-04DE-4418-AECB-6F4C7F265840}" srcId="{8D89A59D-B1F9-4BA5-98E7-D0D2053B2855}" destId="{C3989C88-416E-488C-94D0-4B3BAEC7D6C3}" srcOrd="1" destOrd="0" parTransId="{46A5D3C6-0623-4930-9FF9-35E26709BAD5}" sibTransId="{CF0B55B8-C551-4A8A-8D9C-2C7CCC0A5534}"/>
    <dgm:cxn modelId="{DD88FAD5-E833-417E-9509-EC748003F44A}" srcId="{8F84FA87-7905-4F09-A83A-5F188401093D}" destId="{F417F4CC-F9A6-4BD4-A1FD-7844D8AF9E00}" srcOrd="1" destOrd="0" parTransId="{49239D67-A25F-4A3A-AAC7-ED8BDCC174A8}" sibTransId="{8A90E22B-3E22-430C-A6C4-E9C2EE0A90DE}"/>
    <dgm:cxn modelId="{8E82DAD2-7879-4B62-BDE4-9583CC919232}" type="presOf" srcId="{342418DE-3894-4966-A1AE-E2E98980EEFF}" destId="{2AA8525C-473E-495B-8C51-165EE464275B}" srcOrd="0" destOrd="0" presId="urn:microsoft.com/office/officeart/2005/8/layout/lProcess2"/>
    <dgm:cxn modelId="{0E5B7B5C-368B-45CC-B5EC-C0E5E09C7432}" type="presOf" srcId="{8F84FA87-7905-4F09-A83A-5F188401093D}" destId="{D99C7632-9C86-477F-835C-E8AFB5CEE2A4}" srcOrd="0" destOrd="0" presId="urn:microsoft.com/office/officeart/2005/8/layout/lProcess2"/>
    <dgm:cxn modelId="{2665A546-CF56-406F-9FBA-7AC223A33878}" type="presOf" srcId="{C3989C88-416E-488C-94D0-4B3BAEC7D6C3}" destId="{90A193C1-23A7-4387-A223-ECB5E3A741FF}" srcOrd="0" destOrd="0" presId="urn:microsoft.com/office/officeart/2005/8/layout/lProcess2"/>
    <dgm:cxn modelId="{711B354F-A32A-4812-896B-33795E4D4715}" srcId="{05B0A723-1BFB-4B0F-BE75-1F1E39032A5B}" destId="{E63A780E-3944-4803-A3E1-56B38F74E8F8}" srcOrd="0" destOrd="0" parTransId="{21AB828B-8DE0-4F1E-A541-8887FFA53310}" sibTransId="{30C5DC20-5535-4D5A-A516-F3790A3B8167}"/>
    <dgm:cxn modelId="{3D8E4B43-679C-4D63-9474-16D9542D7B65}" type="presOf" srcId="{987A01A0-AAA5-489C-BAB0-1444DAEB606D}" destId="{ED70418D-764E-4230-840B-CAC40B038165}" srcOrd="0" destOrd="0" presId="urn:microsoft.com/office/officeart/2005/8/layout/lProcess2"/>
    <dgm:cxn modelId="{395ACFBA-0B19-4FD3-993A-8CB446D183F3}" type="presOf" srcId="{3AAD8153-6103-435F-ADE1-0E0231E00214}" destId="{EB5A69E4-5ED8-4B49-BEFE-F147175B2F7C}" srcOrd="0" destOrd="0" presId="urn:microsoft.com/office/officeart/2005/8/layout/lProcess2"/>
    <dgm:cxn modelId="{F82CD580-238D-4EA2-BFD5-4462434B68C6}" type="presOf" srcId="{F417F4CC-F9A6-4BD4-A1FD-7844D8AF9E00}" destId="{9F943CC8-E4DA-4A4E-B791-339FBB4E965E}" srcOrd="0" destOrd="0" presId="urn:microsoft.com/office/officeart/2005/8/layout/lProcess2"/>
    <dgm:cxn modelId="{D4885B16-25D1-4350-A94A-FB964222A851}" srcId="{8D89A59D-B1F9-4BA5-98E7-D0D2053B2855}" destId="{8F84FA87-7905-4F09-A83A-5F188401093D}" srcOrd="4" destOrd="0" parTransId="{B85CFAE5-D319-4B61-B1B6-0D46C46287F1}" sibTransId="{14659C50-E72E-4CDA-86F7-F94318B241BE}"/>
    <dgm:cxn modelId="{353FD293-EF63-4BCF-9EA1-86F33B04D3E3}" type="presOf" srcId="{8D89A59D-B1F9-4BA5-98E7-D0D2053B2855}" destId="{C84449DB-6609-44CA-9DF0-2ECEEA913925}" srcOrd="0" destOrd="0" presId="urn:microsoft.com/office/officeart/2005/8/layout/lProcess2"/>
    <dgm:cxn modelId="{A2D50079-AE92-4945-BFDE-59C2B5CA4904}" srcId="{8F84FA87-7905-4F09-A83A-5F188401093D}" destId="{9939FD11-53B8-4BE9-AC33-39E26A250089}" srcOrd="0" destOrd="0" parTransId="{A36F3DD8-800D-4D9A-BA5D-AC01DD6142FF}" sibTransId="{48366EEF-23E3-485C-AD98-E38AD5C4F1E4}"/>
    <dgm:cxn modelId="{3E9D3186-4A03-43BB-BE46-58C15C302BCC}" srcId="{8D89A59D-B1F9-4BA5-98E7-D0D2053B2855}" destId="{987A01A0-AAA5-489C-BAB0-1444DAEB606D}" srcOrd="2" destOrd="0" parTransId="{B029C9A2-E31C-42A2-B400-AD1DF3BC474B}" sibTransId="{763FE014-A4DE-4DE9-94CC-BC5EEDE32B25}"/>
    <dgm:cxn modelId="{6346096F-E731-4589-B30A-B89A667DB18A}" type="presOf" srcId="{D53880E4-5474-4337-A661-D2A13C5BFC67}" destId="{EEBED804-1C14-4A5C-A2A7-47FEE2ACEB6D}" srcOrd="1" destOrd="0" presId="urn:microsoft.com/office/officeart/2005/8/layout/lProcess2"/>
    <dgm:cxn modelId="{F7B80D86-1002-4482-B298-9802ABD6F761}" type="presOf" srcId="{8F84FA87-7905-4F09-A83A-5F188401093D}" destId="{792398CE-CBDB-4CCA-A385-F1B8AC7C9C44}" srcOrd="1" destOrd="0" presId="urn:microsoft.com/office/officeart/2005/8/layout/lProcess2"/>
    <dgm:cxn modelId="{A4BAC8D9-AE8F-4C0B-97E1-926838BA2747}" type="presOf" srcId="{987A01A0-AAA5-489C-BAB0-1444DAEB606D}" destId="{35077751-DF44-47BA-83E8-FC8CDC1F7B01}" srcOrd="1" destOrd="0" presId="urn:microsoft.com/office/officeart/2005/8/layout/lProcess2"/>
    <dgm:cxn modelId="{E121EFD5-BC81-4E67-B08E-4EE0AADA0E23}" srcId="{987A01A0-AAA5-489C-BAB0-1444DAEB606D}" destId="{B6C35719-FC1A-4180-A69F-27BF8F44CD26}" srcOrd="0" destOrd="0" parTransId="{58A7DD3B-6639-4DDF-B19C-E3689D3109C1}" sibTransId="{F5D42827-DA57-48AA-AEE8-85C8665DE5CB}"/>
    <dgm:cxn modelId="{51B7D176-F1A9-474D-85B5-B77AD0D607D1}" type="presOf" srcId="{B344A878-8046-4F2F-A313-58C245882217}" destId="{952D698D-5E12-4C1B-AB32-CE899A8E8756}" srcOrd="0" destOrd="0" presId="urn:microsoft.com/office/officeart/2005/8/layout/lProcess2"/>
    <dgm:cxn modelId="{E508D0B5-0075-4BEC-8644-1FADABCDFA5A}" type="presOf" srcId="{05B0A723-1BFB-4B0F-BE75-1F1E39032A5B}" destId="{270C3978-5A02-4B24-9830-1C29ED1D9FD2}" srcOrd="0" destOrd="0" presId="urn:microsoft.com/office/officeart/2005/8/layout/lProcess2"/>
    <dgm:cxn modelId="{3F85F409-AA6A-4816-B1D7-EFD41F414DA6}" type="presOf" srcId="{389A2252-72C8-43B7-917E-679DF4587BB0}" destId="{B530A994-5897-4648-BDC6-A396E5FC6EEB}" srcOrd="0" destOrd="0" presId="urn:microsoft.com/office/officeart/2005/8/layout/lProcess2"/>
    <dgm:cxn modelId="{6AAA21F3-AA8F-43CA-BF76-F2F68CBDB8A5}" type="presOf" srcId="{810C2C69-F496-491E-9D54-58B1E7B126ED}" destId="{38AEA230-0448-4EF1-A79A-BAC21851D370}" srcOrd="1" destOrd="0" presId="urn:microsoft.com/office/officeart/2005/8/layout/lProcess2"/>
    <dgm:cxn modelId="{01DA511E-9F2F-42AC-8C2C-940FCC67F269}" type="presOf" srcId="{05B0A723-1BFB-4B0F-BE75-1F1E39032A5B}" destId="{D01B9E77-BEEC-4BFF-9F9B-7E7A29B5B85C}" srcOrd="1" destOrd="0" presId="urn:microsoft.com/office/officeart/2005/8/layout/lProcess2"/>
    <dgm:cxn modelId="{0B41795B-1513-4018-A6FF-99F3A5289540}" srcId="{810C2C69-F496-491E-9D54-58B1E7B126ED}" destId="{B344A878-8046-4F2F-A313-58C245882217}" srcOrd="0" destOrd="0" parTransId="{C4F0A76B-8CAA-4F9D-87F3-B7BE7DAD3421}" sibTransId="{BB3FCFD1-38E8-4097-B455-39B8C5217271}"/>
    <dgm:cxn modelId="{E154BF7E-A686-40B2-8B10-0DC16EC146E3}" srcId="{8D89A59D-B1F9-4BA5-98E7-D0D2053B2855}" destId="{D53880E4-5474-4337-A661-D2A13C5BFC67}" srcOrd="3" destOrd="0" parTransId="{FDA0F12A-1279-472D-B1A3-B455B6194A8D}" sibTransId="{679C8369-6CDE-4D93-A149-09EEADC14ABC}"/>
    <dgm:cxn modelId="{9538D81A-3E2C-4319-B01F-684FE4CB5B98}" type="presOf" srcId="{B6C35719-FC1A-4180-A69F-27BF8F44CD26}" destId="{D2145156-86C2-4F32-9A80-E87A8AE5A2A5}" srcOrd="0" destOrd="0" presId="urn:microsoft.com/office/officeart/2005/8/layout/lProcess2"/>
    <dgm:cxn modelId="{2DCFE24B-FABB-4C23-A9D9-C553880F0604}" srcId="{C3989C88-416E-488C-94D0-4B3BAEC7D6C3}" destId="{3AAD8153-6103-435F-ADE1-0E0231E00214}" srcOrd="0" destOrd="0" parTransId="{F407284A-F83F-4943-9BA4-500DFC9D8718}" sibTransId="{ED2D5916-5D53-44CC-BF16-F86B3D0D2B73}"/>
    <dgm:cxn modelId="{4018D1A3-5FD6-4E7E-A111-0A2CC0CFC079}" srcId="{C3989C88-416E-488C-94D0-4B3BAEC7D6C3}" destId="{7531513A-8444-4AEC-B68A-FBBDA67763F6}" srcOrd="1" destOrd="0" parTransId="{1F581D0C-DC85-4F25-84D9-0721F3B58E35}" sibTransId="{AFBEF453-5518-47E7-91B1-E1DCA0DA5E42}"/>
    <dgm:cxn modelId="{36186E37-4F35-45D6-978C-9A51BF9AA324}" type="presOf" srcId="{62A91B1F-764D-45F0-8E38-2EFEAABFB364}" destId="{69259A3A-8929-4981-985E-749758FBD6EC}" srcOrd="0" destOrd="0" presId="urn:microsoft.com/office/officeart/2005/8/layout/lProcess2"/>
    <dgm:cxn modelId="{B5CD3B25-AA2A-4B99-90E9-919416068B21}" type="presOf" srcId="{810C2C69-F496-491E-9D54-58B1E7B126ED}" destId="{2CBB795E-61E1-47C0-82F0-71DE07BCFFBB}" srcOrd="0" destOrd="0" presId="urn:microsoft.com/office/officeart/2005/8/layout/lProcess2"/>
    <dgm:cxn modelId="{8B95C39C-5B96-4FB5-BCD8-E88E91BF9BD0}" srcId="{8D89A59D-B1F9-4BA5-98E7-D0D2053B2855}" destId="{810C2C69-F496-491E-9D54-58B1E7B126ED}" srcOrd="5" destOrd="0" parTransId="{252099E5-1D3B-4ED6-A3A6-C29FCAB65472}" sibTransId="{A47BAEE3-165C-4A7A-B6C4-971998496617}"/>
    <dgm:cxn modelId="{CC8EF7C7-0EC6-458B-8ADD-00C8C4EF9F29}" type="presOf" srcId="{7531513A-8444-4AEC-B68A-FBBDA67763F6}" destId="{671E91FA-C475-4E5E-96E3-36AC5C7780C4}" srcOrd="0" destOrd="0" presId="urn:microsoft.com/office/officeart/2005/8/layout/lProcess2"/>
    <dgm:cxn modelId="{658EF3C0-4E27-4831-A04D-15AECF7B1E59}" type="presOf" srcId="{C3989C88-416E-488C-94D0-4B3BAEC7D6C3}" destId="{AFBE4F16-231D-4C10-B907-224D86715ECE}" srcOrd="1" destOrd="0" presId="urn:microsoft.com/office/officeart/2005/8/layout/lProcess2"/>
    <dgm:cxn modelId="{5253D789-1B39-4859-9828-2D0A5C8E993B}" type="presOf" srcId="{9939FD11-53B8-4BE9-AC33-39E26A250089}" destId="{62D7593D-3E0E-448B-AAE0-79A253035E08}" srcOrd="0" destOrd="0" presId="urn:microsoft.com/office/officeart/2005/8/layout/lProcess2"/>
    <dgm:cxn modelId="{88C3FD54-333C-4889-86B5-10D48364A640}" srcId="{D53880E4-5474-4337-A661-D2A13C5BFC67}" destId="{62A91B1F-764D-45F0-8E38-2EFEAABFB364}" srcOrd="0" destOrd="0" parTransId="{8CFFAC8C-E063-4FB4-A543-1984F23A50E6}" sibTransId="{ABAFC397-0B87-41D7-9404-3ECD6DEE396C}"/>
    <dgm:cxn modelId="{8A281F9E-CE54-4796-BF2E-3F073F58BE20}" type="presOf" srcId="{506DE0BC-52F4-4743-915B-55759722AF78}" destId="{76A0B013-C1BB-4EFA-8449-755C035C1971}" srcOrd="0" destOrd="0" presId="urn:microsoft.com/office/officeart/2005/8/layout/lProcess2"/>
    <dgm:cxn modelId="{0BCA1274-981D-4733-A508-D9F5E8B21372}" srcId="{8D89A59D-B1F9-4BA5-98E7-D0D2053B2855}" destId="{05B0A723-1BFB-4B0F-BE75-1F1E39032A5B}" srcOrd="0" destOrd="0" parTransId="{EEF43F6A-4290-477B-8218-574D04FF853D}" sibTransId="{D255301A-563C-42E7-9B2F-3280B9E76453}"/>
    <dgm:cxn modelId="{24470544-8EC3-4EE4-B755-DB22E826C520}" srcId="{810C2C69-F496-491E-9D54-58B1E7B126ED}" destId="{506DE0BC-52F4-4743-915B-55759722AF78}" srcOrd="1" destOrd="0" parTransId="{6FDF6B92-6E5D-46AF-A084-14113D180E46}" sibTransId="{3ED90D76-90E2-4FF6-98BE-5D492CBF89B0}"/>
    <dgm:cxn modelId="{C6C21066-7582-40A8-A8E2-A693EB0611B7}" srcId="{987A01A0-AAA5-489C-BAB0-1444DAEB606D}" destId="{CFC23292-47D0-4EE8-8FC5-2E3EE1953EAF}" srcOrd="1" destOrd="0" parTransId="{292AEE47-4A64-4B19-9278-F506290EA95F}" sibTransId="{D6D2352C-A506-4DBC-9BE6-30DFB7368BC7}"/>
    <dgm:cxn modelId="{B5F8AAF1-3731-467A-8ECE-2C30F88BCB1F}" type="presOf" srcId="{E63A780E-3944-4803-A3E1-56B38F74E8F8}" destId="{B023BAB9-184F-4773-AB83-825743D6D1E0}" srcOrd="0" destOrd="0" presId="urn:microsoft.com/office/officeart/2005/8/layout/lProcess2"/>
    <dgm:cxn modelId="{F7BFDE9C-C0FB-42A3-9B45-4FF5389040E4}" type="presOf" srcId="{D53880E4-5474-4337-A661-D2A13C5BFC67}" destId="{758D2946-82AE-430C-8486-565CEF2FE20B}" srcOrd="0" destOrd="0" presId="urn:microsoft.com/office/officeart/2005/8/layout/lProcess2"/>
    <dgm:cxn modelId="{119E0F8E-3BF5-44CE-A48F-2B8EBFAC31B3}" type="presOf" srcId="{CFC23292-47D0-4EE8-8FC5-2E3EE1953EAF}" destId="{B114DA08-88E8-4E17-A3F8-DFA28A6A8713}" srcOrd="0" destOrd="0" presId="urn:microsoft.com/office/officeart/2005/8/layout/lProcess2"/>
    <dgm:cxn modelId="{0C7CF9BB-C0DB-467E-9885-0B897C4F865C}" type="presParOf" srcId="{C84449DB-6609-44CA-9DF0-2ECEEA913925}" destId="{6C607BE0-97CF-4D2D-88CE-A5B30AE2AFAD}" srcOrd="0" destOrd="0" presId="urn:microsoft.com/office/officeart/2005/8/layout/lProcess2"/>
    <dgm:cxn modelId="{C3374FEC-83C5-4C57-A3FC-DF1B369746F1}" type="presParOf" srcId="{6C607BE0-97CF-4D2D-88CE-A5B30AE2AFAD}" destId="{270C3978-5A02-4B24-9830-1C29ED1D9FD2}" srcOrd="0" destOrd="0" presId="urn:microsoft.com/office/officeart/2005/8/layout/lProcess2"/>
    <dgm:cxn modelId="{E39C67B5-4A62-4486-9F0C-F9F7780E40BD}" type="presParOf" srcId="{6C607BE0-97CF-4D2D-88CE-A5B30AE2AFAD}" destId="{D01B9E77-BEEC-4BFF-9F9B-7E7A29B5B85C}" srcOrd="1" destOrd="0" presId="urn:microsoft.com/office/officeart/2005/8/layout/lProcess2"/>
    <dgm:cxn modelId="{314134FA-C38B-41DC-84B0-3053C9A4F547}" type="presParOf" srcId="{6C607BE0-97CF-4D2D-88CE-A5B30AE2AFAD}" destId="{635C6634-D07B-482F-A12D-9955E12F58D6}" srcOrd="2" destOrd="0" presId="urn:microsoft.com/office/officeart/2005/8/layout/lProcess2"/>
    <dgm:cxn modelId="{56EDCB3B-8DBA-4E54-96B3-85B14B07B53C}" type="presParOf" srcId="{635C6634-D07B-482F-A12D-9955E12F58D6}" destId="{15221B7E-4D97-4EFD-AF91-6B206D66610D}" srcOrd="0" destOrd="0" presId="urn:microsoft.com/office/officeart/2005/8/layout/lProcess2"/>
    <dgm:cxn modelId="{E97A29CD-184E-425E-9B21-3AA90F884FC0}" type="presParOf" srcId="{15221B7E-4D97-4EFD-AF91-6B206D66610D}" destId="{B023BAB9-184F-4773-AB83-825743D6D1E0}" srcOrd="0" destOrd="0" presId="urn:microsoft.com/office/officeart/2005/8/layout/lProcess2"/>
    <dgm:cxn modelId="{D2946106-34A1-416C-9574-216846DA24F9}" type="presParOf" srcId="{15221B7E-4D97-4EFD-AF91-6B206D66610D}" destId="{B499A142-A14A-45E9-870C-FD1653C80A78}" srcOrd="1" destOrd="0" presId="urn:microsoft.com/office/officeart/2005/8/layout/lProcess2"/>
    <dgm:cxn modelId="{4301A036-7E50-4AAD-B590-E5FBD9B90D7E}" type="presParOf" srcId="{15221B7E-4D97-4EFD-AF91-6B206D66610D}" destId="{B530A994-5897-4648-BDC6-A396E5FC6EEB}" srcOrd="2" destOrd="0" presId="urn:microsoft.com/office/officeart/2005/8/layout/lProcess2"/>
    <dgm:cxn modelId="{2B9074E9-A910-473F-95F1-C4AA64531545}" type="presParOf" srcId="{C84449DB-6609-44CA-9DF0-2ECEEA913925}" destId="{CDE4CE8D-CD03-4785-8982-7058832856F2}" srcOrd="1" destOrd="0" presId="urn:microsoft.com/office/officeart/2005/8/layout/lProcess2"/>
    <dgm:cxn modelId="{B36C8346-7252-4558-85D0-A58C8D969B24}" type="presParOf" srcId="{C84449DB-6609-44CA-9DF0-2ECEEA913925}" destId="{6AE3E051-9C13-4101-B952-0DE19A78F562}" srcOrd="2" destOrd="0" presId="urn:microsoft.com/office/officeart/2005/8/layout/lProcess2"/>
    <dgm:cxn modelId="{6F3EFB7A-13B2-46C0-8F3F-C5C802313AFD}" type="presParOf" srcId="{6AE3E051-9C13-4101-B952-0DE19A78F562}" destId="{90A193C1-23A7-4387-A223-ECB5E3A741FF}" srcOrd="0" destOrd="0" presId="urn:microsoft.com/office/officeart/2005/8/layout/lProcess2"/>
    <dgm:cxn modelId="{F0030614-C6B0-4C01-86D3-44DCB9ACC1DA}" type="presParOf" srcId="{6AE3E051-9C13-4101-B952-0DE19A78F562}" destId="{AFBE4F16-231D-4C10-B907-224D86715ECE}" srcOrd="1" destOrd="0" presId="urn:microsoft.com/office/officeart/2005/8/layout/lProcess2"/>
    <dgm:cxn modelId="{10AE8B48-4498-4D9D-B705-E2D8F1640E1A}" type="presParOf" srcId="{6AE3E051-9C13-4101-B952-0DE19A78F562}" destId="{69F7577C-9D47-48C4-8ADD-3BC987EA483D}" srcOrd="2" destOrd="0" presId="urn:microsoft.com/office/officeart/2005/8/layout/lProcess2"/>
    <dgm:cxn modelId="{FC2ECAA2-D310-483F-8242-446941C8C474}" type="presParOf" srcId="{69F7577C-9D47-48C4-8ADD-3BC987EA483D}" destId="{DB50D72A-6F9F-4BCA-A550-814566760E64}" srcOrd="0" destOrd="0" presId="urn:microsoft.com/office/officeart/2005/8/layout/lProcess2"/>
    <dgm:cxn modelId="{07D1476C-B9B4-418B-8ACE-0D441E5C0302}" type="presParOf" srcId="{DB50D72A-6F9F-4BCA-A550-814566760E64}" destId="{EB5A69E4-5ED8-4B49-BEFE-F147175B2F7C}" srcOrd="0" destOrd="0" presId="urn:microsoft.com/office/officeart/2005/8/layout/lProcess2"/>
    <dgm:cxn modelId="{ABBB535E-A39F-4E83-AA41-7745D0A344D6}" type="presParOf" srcId="{DB50D72A-6F9F-4BCA-A550-814566760E64}" destId="{BE54EE38-BB1E-48CC-B1E0-D0128B2EBA16}" srcOrd="1" destOrd="0" presId="urn:microsoft.com/office/officeart/2005/8/layout/lProcess2"/>
    <dgm:cxn modelId="{146F5B7A-6F7F-4D0C-93CF-62EAFEEE08BC}" type="presParOf" srcId="{DB50D72A-6F9F-4BCA-A550-814566760E64}" destId="{671E91FA-C475-4E5E-96E3-36AC5C7780C4}" srcOrd="2" destOrd="0" presId="urn:microsoft.com/office/officeart/2005/8/layout/lProcess2"/>
    <dgm:cxn modelId="{1AFCCE89-7B10-48F9-A220-D323884C0811}" type="presParOf" srcId="{C84449DB-6609-44CA-9DF0-2ECEEA913925}" destId="{856649A2-5651-4206-917B-305671551E6A}" srcOrd="3" destOrd="0" presId="urn:microsoft.com/office/officeart/2005/8/layout/lProcess2"/>
    <dgm:cxn modelId="{2FEDA511-A542-418A-B41C-979F365B81BE}" type="presParOf" srcId="{C84449DB-6609-44CA-9DF0-2ECEEA913925}" destId="{4B46952E-61F1-4BBA-AE06-1E8887970A71}" srcOrd="4" destOrd="0" presId="urn:microsoft.com/office/officeart/2005/8/layout/lProcess2"/>
    <dgm:cxn modelId="{0A23B967-50C8-44B2-AC53-D2B5C7A01BFF}" type="presParOf" srcId="{4B46952E-61F1-4BBA-AE06-1E8887970A71}" destId="{ED70418D-764E-4230-840B-CAC40B038165}" srcOrd="0" destOrd="0" presId="urn:microsoft.com/office/officeart/2005/8/layout/lProcess2"/>
    <dgm:cxn modelId="{E70AEF8C-CC4B-4357-AF24-85D7506130EA}" type="presParOf" srcId="{4B46952E-61F1-4BBA-AE06-1E8887970A71}" destId="{35077751-DF44-47BA-83E8-FC8CDC1F7B01}" srcOrd="1" destOrd="0" presId="urn:microsoft.com/office/officeart/2005/8/layout/lProcess2"/>
    <dgm:cxn modelId="{2368A2E9-CF15-4CBE-B8A8-E5D3FDDD7062}" type="presParOf" srcId="{4B46952E-61F1-4BBA-AE06-1E8887970A71}" destId="{493200B8-D95B-494C-B5E2-22455408BFE6}" srcOrd="2" destOrd="0" presId="urn:microsoft.com/office/officeart/2005/8/layout/lProcess2"/>
    <dgm:cxn modelId="{1C47E35A-C0CC-431A-8F64-21E065529D05}" type="presParOf" srcId="{493200B8-D95B-494C-B5E2-22455408BFE6}" destId="{F1E904F8-87E7-4DFC-8E16-91EF8A1FA00D}" srcOrd="0" destOrd="0" presId="urn:microsoft.com/office/officeart/2005/8/layout/lProcess2"/>
    <dgm:cxn modelId="{80233615-31B5-4640-83C7-70DA4AA66F67}" type="presParOf" srcId="{F1E904F8-87E7-4DFC-8E16-91EF8A1FA00D}" destId="{D2145156-86C2-4F32-9A80-E87A8AE5A2A5}" srcOrd="0" destOrd="0" presId="urn:microsoft.com/office/officeart/2005/8/layout/lProcess2"/>
    <dgm:cxn modelId="{0ADB57F9-F768-47FE-B2A1-AEAFACCE50D6}" type="presParOf" srcId="{F1E904F8-87E7-4DFC-8E16-91EF8A1FA00D}" destId="{D0BAD31B-E423-494E-ACCE-FBC543AEA0A2}" srcOrd="1" destOrd="0" presId="urn:microsoft.com/office/officeart/2005/8/layout/lProcess2"/>
    <dgm:cxn modelId="{E2A9C921-3608-4635-B963-2CABEA73345F}" type="presParOf" srcId="{F1E904F8-87E7-4DFC-8E16-91EF8A1FA00D}" destId="{B114DA08-88E8-4E17-A3F8-DFA28A6A8713}" srcOrd="2" destOrd="0" presId="urn:microsoft.com/office/officeart/2005/8/layout/lProcess2"/>
    <dgm:cxn modelId="{0AD602C3-3FDC-4925-9D5A-A2ED0BA8DCD4}" type="presParOf" srcId="{C84449DB-6609-44CA-9DF0-2ECEEA913925}" destId="{E503DE6F-B6B7-4DFD-BBF1-FC7FDE3DBC9E}" srcOrd="5" destOrd="0" presId="urn:microsoft.com/office/officeart/2005/8/layout/lProcess2"/>
    <dgm:cxn modelId="{915963C0-B6A5-43AE-8412-A94B14DEE4B8}" type="presParOf" srcId="{C84449DB-6609-44CA-9DF0-2ECEEA913925}" destId="{3CBA8007-E4FE-44C0-9BCF-F709BC469328}" srcOrd="6" destOrd="0" presId="urn:microsoft.com/office/officeart/2005/8/layout/lProcess2"/>
    <dgm:cxn modelId="{2B9DFCB9-0A63-421F-874C-233EFF90B793}" type="presParOf" srcId="{3CBA8007-E4FE-44C0-9BCF-F709BC469328}" destId="{758D2946-82AE-430C-8486-565CEF2FE20B}" srcOrd="0" destOrd="0" presId="urn:microsoft.com/office/officeart/2005/8/layout/lProcess2"/>
    <dgm:cxn modelId="{0388EE30-D80D-4718-9F77-1DF6C32DC782}" type="presParOf" srcId="{3CBA8007-E4FE-44C0-9BCF-F709BC469328}" destId="{EEBED804-1C14-4A5C-A2A7-47FEE2ACEB6D}" srcOrd="1" destOrd="0" presId="urn:microsoft.com/office/officeart/2005/8/layout/lProcess2"/>
    <dgm:cxn modelId="{EA884D8E-1C3F-476A-9E2A-3E734CC6EB91}" type="presParOf" srcId="{3CBA8007-E4FE-44C0-9BCF-F709BC469328}" destId="{832E200F-335D-43AC-92CE-98BE9B63ADC5}" srcOrd="2" destOrd="0" presId="urn:microsoft.com/office/officeart/2005/8/layout/lProcess2"/>
    <dgm:cxn modelId="{B6568426-5E03-47D9-BE8D-92E0EC1EDD18}" type="presParOf" srcId="{832E200F-335D-43AC-92CE-98BE9B63ADC5}" destId="{A96DB6D4-C4E8-4AFD-82A8-ADAFAE0DF6CA}" srcOrd="0" destOrd="0" presId="urn:microsoft.com/office/officeart/2005/8/layout/lProcess2"/>
    <dgm:cxn modelId="{9E46815A-7029-426A-83EE-C4B4DD8E7DD8}" type="presParOf" srcId="{A96DB6D4-C4E8-4AFD-82A8-ADAFAE0DF6CA}" destId="{69259A3A-8929-4981-985E-749758FBD6EC}" srcOrd="0" destOrd="0" presId="urn:microsoft.com/office/officeart/2005/8/layout/lProcess2"/>
    <dgm:cxn modelId="{FD3C4189-D556-4FC2-B120-5DDB879670E7}" type="presParOf" srcId="{A96DB6D4-C4E8-4AFD-82A8-ADAFAE0DF6CA}" destId="{0040E2C3-0AF1-470B-A3C9-FAEA358EE7F4}" srcOrd="1" destOrd="0" presId="urn:microsoft.com/office/officeart/2005/8/layout/lProcess2"/>
    <dgm:cxn modelId="{5AC9DDC4-604E-4A75-962C-4F6B08B0DBCB}" type="presParOf" srcId="{A96DB6D4-C4E8-4AFD-82A8-ADAFAE0DF6CA}" destId="{2AA8525C-473E-495B-8C51-165EE464275B}" srcOrd="2" destOrd="0" presId="urn:microsoft.com/office/officeart/2005/8/layout/lProcess2"/>
    <dgm:cxn modelId="{DC233FC7-E241-46F1-8197-046E1F38BDA2}" type="presParOf" srcId="{C84449DB-6609-44CA-9DF0-2ECEEA913925}" destId="{7BF1A6AE-6D53-46B4-940C-46E74C04B10C}" srcOrd="7" destOrd="0" presId="urn:microsoft.com/office/officeart/2005/8/layout/lProcess2"/>
    <dgm:cxn modelId="{B4413C02-8158-4B78-B651-17B8140DE1F0}" type="presParOf" srcId="{C84449DB-6609-44CA-9DF0-2ECEEA913925}" destId="{DF208FBB-4BA1-4AD6-B8A9-D38D5088A8F2}" srcOrd="8" destOrd="0" presId="urn:microsoft.com/office/officeart/2005/8/layout/lProcess2"/>
    <dgm:cxn modelId="{F32F3E57-5EAE-495F-952D-704BB04419A7}" type="presParOf" srcId="{DF208FBB-4BA1-4AD6-B8A9-D38D5088A8F2}" destId="{D99C7632-9C86-477F-835C-E8AFB5CEE2A4}" srcOrd="0" destOrd="0" presId="urn:microsoft.com/office/officeart/2005/8/layout/lProcess2"/>
    <dgm:cxn modelId="{8F70E13D-CF5E-44F6-976A-643EC4E014AF}" type="presParOf" srcId="{DF208FBB-4BA1-4AD6-B8A9-D38D5088A8F2}" destId="{792398CE-CBDB-4CCA-A385-F1B8AC7C9C44}" srcOrd="1" destOrd="0" presId="urn:microsoft.com/office/officeart/2005/8/layout/lProcess2"/>
    <dgm:cxn modelId="{7C84CDCC-5BDA-4742-9DF4-B84E3D0467FA}" type="presParOf" srcId="{DF208FBB-4BA1-4AD6-B8A9-D38D5088A8F2}" destId="{60F8A387-6133-49C6-BBD0-4C822D207800}" srcOrd="2" destOrd="0" presId="urn:microsoft.com/office/officeart/2005/8/layout/lProcess2"/>
    <dgm:cxn modelId="{57528AE1-9BBE-4F7A-8BF3-5646AC96212F}" type="presParOf" srcId="{60F8A387-6133-49C6-BBD0-4C822D207800}" destId="{CF0B9676-83C8-494A-A42F-6403FF4E2241}" srcOrd="0" destOrd="0" presId="urn:microsoft.com/office/officeart/2005/8/layout/lProcess2"/>
    <dgm:cxn modelId="{CF831F9F-3B80-4A11-BCD1-5AA722B3B77F}" type="presParOf" srcId="{CF0B9676-83C8-494A-A42F-6403FF4E2241}" destId="{62D7593D-3E0E-448B-AAE0-79A253035E08}" srcOrd="0" destOrd="0" presId="urn:microsoft.com/office/officeart/2005/8/layout/lProcess2"/>
    <dgm:cxn modelId="{F03B03F7-1DBE-4A2A-A691-5F8A775A21CA}" type="presParOf" srcId="{CF0B9676-83C8-494A-A42F-6403FF4E2241}" destId="{19111C29-F76C-4629-986A-153287B0F262}" srcOrd="1" destOrd="0" presId="urn:microsoft.com/office/officeart/2005/8/layout/lProcess2"/>
    <dgm:cxn modelId="{24E1757C-1D10-4076-BA1B-6D2628C2D7EB}" type="presParOf" srcId="{CF0B9676-83C8-494A-A42F-6403FF4E2241}" destId="{9F943CC8-E4DA-4A4E-B791-339FBB4E965E}" srcOrd="2" destOrd="0" presId="urn:microsoft.com/office/officeart/2005/8/layout/lProcess2"/>
    <dgm:cxn modelId="{D9B2B73F-CA8F-4A62-B875-B47D884C88EF}" type="presParOf" srcId="{C84449DB-6609-44CA-9DF0-2ECEEA913925}" destId="{740625A1-5DB5-462D-9A96-5D6E53117E3D}" srcOrd="9" destOrd="0" presId="urn:microsoft.com/office/officeart/2005/8/layout/lProcess2"/>
    <dgm:cxn modelId="{4DB0FE7C-BBBA-4786-A9A4-1BE6401F98CC}" type="presParOf" srcId="{C84449DB-6609-44CA-9DF0-2ECEEA913925}" destId="{13693CA1-12C3-49A1-8B22-8580290BE0EA}" srcOrd="10" destOrd="0" presId="urn:microsoft.com/office/officeart/2005/8/layout/lProcess2"/>
    <dgm:cxn modelId="{FE464558-0A7E-4765-B466-A3337DCE321E}" type="presParOf" srcId="{13693CA1-12C3-49A1-8B22-8580290BE0EA}" destId="{2CBB795E-61E1-47C0-82F0-71DE07BCFFBB}" srcOrd="0" destOrd="0" presId="urn:microsoft.com/office/officeart/2005/8/layout/lProcess2"/>
    <dgm:cxn modelId="{BA342976-B93E-4C22-B78B-550D04186324}" type="presParOf" srcId="{13693CA1-12C3-49A1-8B22-8580290BE0EA}" destId="{38AEA230-0448-4EF1-A79A-BAC21851D370}" srcOrd="1" destOrd="0" presId="urn:microsoft.com/office/officeart/2005/8/layout/lProcess2"/>
    <dgm:cxn modelId="{18C75B55-8C77-4A68-8579-691D5CE67B5A}" type="presParOf" srcId="{13693CA1-12C3-49A1-8B22-8580290BE0EA}" destId="{1BE2FA67-E0CD-4BA4-9A4E-138A88F8E350}" srcOrd="2" destOrd="0" presId="urn:microsoft.com/office/officeart/2005/8/layout/lProcess2"/>
    <dgm:cxn modelId="{042F116A-80CF-4F71-A097-8414F34F7528}" type="presParOf" srcId="{1BE2FA67-E0CD-4BA4-9A4E-138A88F8E350}" destId="{80F690A6-1B1C-49E1-8CC2-C44B5A5D5CB8}" srcOrd="0" destOrd="0" presId="urn:microsoft.com/office/officeart/2005/8/layout/lProcess2"/>
    <dgm:cxn modelId="{75912BCA-041E-498A-8941-ABA2E3772B50}" type="presParOf" srcId="{80F690A6-1B1C-49E1-8CC2-C44B5A5D5CB8}" destId="{952D698D-5E12-4C1B-AB32-CE899A8E8756}" srcOrd="0" destOrd="0" presId="urn:microsoft.com/office/officeart/2005/8/layout/lProcess2"/>
    <dgm:cxn modelId="{C3FA77C7-EFDF-4DB8-B59C-C8347C770157}" type="presParOf" srcId="{80F690A6-1B1C-49E1-8CC2-C44B5A5D5CB8}" destId="{CFC0F6CD-90E3-4FD7-8617-A44920F99516}" srcOrd="1" destOrd="0" presId="urn:microsoft.com/office/officeart/2005/8/layout/lProcess2"/>
    <dgm:cxn modelId="{9BF80FAA-A37D-4436-9C95-A0C35E4D6067}" type="presParOf" srcId="{80F690A6-1B1C-49E1-8CC2-C44B5A5D5CB8}" destId="{76A0B013-C1BB-4EFA-8449-755C035C1971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73469D-B6CA-4A46-8C40-17B361EB6041}" type="doc">
      <dgm:prSet loTypeId="urn:microsoft.com/office/officeart/2005/8/layout/target3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31B00B6-4B9C-46F1-B414-92580B48481B}">
      <dgm:prSet phldrT="[Текст]" custT="1"/>
      <dgm:spPr/>
      <dgm:t>
        <a:bodyPr/>
        <a:lstStyle/>
        <a:p>
          <a:r>
            <a:rPr lang="ru-RU" sz="3200" b="1" dirty="0" smtClean="0">
              <a:latin typeface="+mj-lt"/>
              <a:cs typeface="Times New Roman" panose="02020603050405020304" pitchFamily="18" charset="0"/>
            </a:rPr>
            <a:t>2021-2022</a:t>
          </a:r>
          <a:endParaRPr lang="ru-RU" sz="3200" b="1" dirty="0">
            <a:latin typeface="+mj-lt"/>
          </a:endParaRPr>
        </a:p>
      </dgm:t>
    </dgm:pt>
    <dgm:pt modelId="{562C173B-65F1-4F2D-96C9-DC7233CDF1DC}" type="sibTrans" cxnId="{1DA1BFF2-9770-4AFA-8A3B-4248CAAC0920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792B9423-A9A4-4C18-BA0E-396BB137D565}" type="parTrans" cxnId="{1DA1BFF2-9770-4AFA-8A3B-4248CAAC0920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B19B6E28-E971-41DC-AC9D-DEE3633F4280}">
      <dgm:prSet phldrT="[Текст]" custT="1"/>
      <dgm:spPr/>
      <dgm:t>
        <a:bodyPr/>
        <a:lstStyle/>
        <a:p>
          <a:r>
            <a:rPr lang="ru-RU" sz="3200" b="1" dirty="0" smtClean="0">
              <a:latin typeface="+mj-lt"/>
              <a:cs typeface="Times New Roman" panose="02020603050405020304" pitchFamily="18" charset="0"/>
            </a:rPr>
            <a:t>2020-2021</a:t>
          </a:r>
          <a:endParaRPr lang="ru-RU" sz="3200" b="1" dirty="0">
            <a:latin typeface="+mj-lt"/>
          </a:endParaRPr>
        </a:p>
      </dgm:t>
    </dgm:pt>
    <dgm:pt modelId="{1A75976C-AE9A-48F8-8464-75FC44FB3B27}" type="sibTrans" cxnId="{371299CB-B184-47BC-A7E5-8042840BD3A5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479F654F-24CB-4580-8172-8833B3BA4CFC}" type="parTrans" cxnId="{371299CB-B184-47BC-A7E5-8042840BD3A5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8E045D4D-BBAA-448B-AB93-B6A78FC8106D}">
      <dgm:prSet phldrT="[Текст]" custT="1"/>
      <dgm:spPr/>
      <dgm:t>
        <a:bodyPr/>
        <a:lstStyle/>
        <a:p>
          <a:r>
            <a:rPr lang="ru-RU" sz="1400" dirty="0" smtClean="0">
              <a:latin typeface="+mj-lt"/>
              <a:cs typeface="Times New Roman" panose="02020603050405020304" pitchFamily="18" charset="0"/>
            </a:rPr>
            <a:t>189 обучающихся</a:t>
          </a:r>
          <a:endParaRPr lang="ru-RU" sz="1400" dirty="0">
            <a:latin typeface="+mj-lt"/>
          </a:endParaRPr>
        </a:p>
      </dgm:t>
    </dgm:pt>
    <dgm:pt modelId="{5E0F4E7B-320D-4C83-BFA5-98B1CD27B9CD}" type="sibTrans" cxnId="{F12142FF-58DC-4E0D-BB11-12ED8DF49139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8C66062B-E01A-46A0-A926-69F562E545EE}" type="parTrans" cxnId="{F12142FF-58DC-4E0D-BB11-12ED8DF49139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54914356-85A7-42A1-8219-F70607F560C5}">
      <dgm:prSet phldrT="[Текст]" custT="1"/>
      <dgm:spPr/>
      <dgm:t>
        <a:bodyPr/>
        <a:lstStyle/>
        <a:p>
          <a:r>
            <a:rPr lang="ru-RU" sz="1400" smtClean="0">
              <a:latin typeface="+mj-lt"/>
              <a:cs typeface="Times New Roman" panose="02020603050405020304" pitchFamily="18" charset="0"/>
            </a:rPr>
            <a:t>208 обучающихся</a:t>
          </a:r>
          <a:endParaRPr lang="ru-RU" sz="1400" dirty="0">
            <a:latin typeface="+mj-lt"/>
          </a:endParaRPr>
        </a:p>
      </dgm:t>
    </dgm:pt>
    <dgm:pt modelId="{FD27728F-527E-45F3-A0EB-7E17FD8CB2C7}" type="sibTrans" cxnId="{FD04B700-EB71-45C3-AC79-A4BF4450EEBD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60C46A99-0567-4DDB-B612-66D3E1638C31}" type="parTrans" cxnId="{FD04B700-EB71-45C3-AC79-A4BF4450EEBD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04F32BB9-16DB-466B-B15D-12CACEDCAD5D}">
      <dgm:prSet phldrT="[Текст]" custT="1"/>
      <dgm:spPr/>
      <dgm:t>
        <a:bodyPr/>
        <a:lstStyle/>
        <a:p>
          <a:r>
            <a:rPr lang="ru-RU" sz="3200" b="1" dirty="0" smtClean="0">
              <a:latin typeface="+mj-lt"/>
              <a:cs typeface="Times New Roman" panose="02020603050405020304" pitchFamily="18" charset="0"/>
            </a:rPr>
            <a:t>2017-2018 </a:t>
          </a:r>
          <a:endParaRPr lang="ru-RU" sz="3200" b="1" dirty="0">
            <a:latin typeface="+mj-lt"/>
          </a:endParaRPr>
        </a:p>
      </dgm:t>
    </dgm:pt>
    <dgm:pt modelId="{582F5274-6AF8-4FCA-9C9E-55662B7A60D3}" type="sibTrans" cxnId="{50B3B544-5140-4537-8DED-314DD362FB82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AFE5ABE1-43C6-4508-A5CC-6FBBF1A500FE}" type="parTrans" cxnId="{50B3B544-5140-4537-8DED-314DD362FB82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71AF2129-68EE-438D-A02C-A55CAA77326C}">
      <dgm:prSet custT="1"/>
      <dgm:spPr/>
      <dgm:t>
        <a:bodyPr/>
        <a:lstStyle/>
        <a:p>
          <a:r>
            <a:rPr lang="ru-RU" sz="1400" smtClean="0">
              <a:latin typeface="+mj-lt"/>
              <a:cs typeface="Times New Roman" panose="02020603050405020304" pitchFamily="18" charset="0"/>
            </a:rPr>
            <a:t>189 обучающихся</a:t>
          </a:r>
          <a:endParaRPr lang="ru-RU" sz="1400" dirty="0">
            <a:latin typeface="+mj-lt"/>
            <a:cs typeface="Times New Roman" panose="02020603050405020304" pitchFamily="18" charset="0"/>
          </a:endParaRPr>
        </a:p>
      </dgm:t>
    </dgm:pt>
    <dgm:pt modelId="{AE8BE71A-1CD8-4F85-ABA8-5A81024D5A52}" type="sibTrans" cxnId="{CF00A1C5-CCEE-439D-BFFB-AE58C14CCEA2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D0FBEDC3-AF47-479E-85B5-D4C492647CF7}" type="parTrans" cxnId="{CF00A1C5-CCEE-439D-BFFB-AE58C14CCEA2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DDB261C4-0BCB-4472-A1AD-AB0684A28AFB}">
      <dgm:prSet custT="1"/>
      <dgm:spPr/>
      <dgm:t>
        <a:bodyPr/>
        <a:lstStyle/>
        <a:p>
          <a:r>
            <a:rPr lang="ru-RU" sz="3200" b="1" dirty="0" smtClean="0">
              <a:latin typeface="+mj-lt"/>
              <a:cs typeface="Times New Roman" panose="02020603050405020304" pitchFamily="18" charset="0"/>
            </a:rPr>
            <a:t>2018-2019</a:t>
          </a:r>
          <a:endParaRPr lang="ru-RU" sz="3200" b="1" dirty="0">
            <a:latin typeface="+mj-lt"/>
            <a:cs typeface="Times New Roman" panose="02020603050405020304" pitchFamily="18" charset="0"/>
          </a:endParaRPr>
        </a:p>
      </dgm:t>
    </dgm:pt>
    <dgm:pt modelId="{7ACA83FB-B4B7-45FB-AA29-CE815F463275}" type="sibTrans" cxnId="{13DB4E6F-B0AC-4873-821E-DD725375A978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19AB3353-126F-4BF8-9FAA-4C8571AECC5B}" type="parTrans" cxnId="{13DB4E6F-B0AC-4873-821E-DD725375A978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F8267008-55A3-48FC-8601-38A595695B23}">
      <dgm:prSet custT="1"/>
      <dgm:spPr/>
      <dgm:t>
        <a:bodyPr/>
        <a:lstStyle/>
        <a:p>
          <a:r>
            <a:rPr lang="ru-RU" sz="1400" smtClean="0">
              <a:latin typeface="+mj-lt"/>
              <a:cs typeface="Times New Roman" panose="02020603050405020304" pitchFamily="18" charset="0"/>
            </a:rPr>
            <a:t>185 обучающихся</a:t>
          </a:r>
          <a:endParaRPr lang="ru-RU" sz="1400" dirty="0">
            <a:latin typeface="+mj-lt"/>
          </a:endParaRPr>
        </a:p>
      </dgm:t>
    </dgm:pt>
    <dgm:pt modelId="{3F9F539C-EF68-4132-884F-A85403C013FC}" type="sibTrans" cxnId="{93EC1DEE-91CC-48DE-8654-F6019D951BEC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300B41C1-0D1D-4751-B4B0-6F221B47DA23}" type="parTrans" cxnId="{93EC1DEE-91CC-48DE-8654-F6019D951BEC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E0B9024F-145D-4609-ACE0-3976BF5A915A}">
      <dgm:prSet custT="1"/>
      <dgm:spPr/>
      <dgm:t>
        <a:bodyPr/>
        <a:lstStyle/>
        <a:p>
          <a:r>
            <a:rPr lang="ru-RU" sz="3200" b="1" dirty="0" smtClean="0">
              <a:latin typeface="+mj-lt"/>
              <a:cs typeface="Times New Roman" panose="02020603050405020304" pitchFamily="18" charset="0"/>
            </a:rPr>
            <a:t>2019-2020</a:t>
          </a:r>
          <a:endParaRPr lang="ru-RU" sz="3200" b="1" dirty="0">
            <a:latin typeface="+mj-lt"/>
            <a:cs typeface="Times New Roman" panose="02020603050405020304" pitchFamily="18" charset="0"/>
          </a:endParaRPr>
        </a:p>
      </dgm:t>
    </dgm:pt>
    <dgm:pt modelId="{E5882F64-A45A-416D-985E-C6C17FE8FD8B}" type="sibTrans" cxnId="{694735C7-95D1-4B10-89A6-EACA4D71EB6F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EE3CBEBD-CC0E-43F5-B84B-0E06E578DA0E}" type="parTrans" cxnId="{694735C7-95D1-4B10-89A6-EACA4D71EB6F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9C5A9D83-44B3-4F44-9895-654E8FE573C4}">
      <dgm:prSet phldrT="[Текст]" custT="1"/>
      <dgm:spPr/>
      <dgm:t>
        <a:bodyPr/>
        <a:lstStyle/>
        <a:p>
          <a:r>
            <a:rPr lang="ru-RU" sz="1400" dirty="0" smtClean="0">
              <a:latin typeface="+mj-lt"/>
              <a:cs typeface="Times New Roman" panose="02020603050405020304" pitchFamily="18" charset="0"/>
            </a:rPr>
            <a:t>195 обучающихся</a:t>
          </a:r>
          <a:endParaRPr lang="ru-RU" sz="1400" dirty="0">
            <a:latin typeface="+mj-lt"/>
          </a:endParaRPr>
        </a:p>
      </dgm:t>
    </dgm:pt>
    <dgm:pt modelId="{80653C54-7701-4E39-99A7-90C895A1BA13}" type="sibTrans" cxnId="{86A92CB1-ED13-47D8-973B-A84AE7DAB3BF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F92B86F0-E4E0-4F5A-9D9C-12635B5B5AAF}" type="parTrans" cxnId="{86A92CB1-ED13-47D8-973B-A84AE7DAB3BF}">
      <dgm:prSet/>
      <dgm:spPr/>
      <dgm:t>
        <a:bodyPr/>
        <a:lstStyle/>
        <a:p>
          <a:endParaRPr lang="ru-RU" sz="1600">
            <a:latin typeface="+mj-lt"/>
          </a:endParaRPr>
        </a:p>
      </dgm:t>
    </dgm:pt>
    <dgm:pt modelId="{C7B40DAC-E1F4-4673-A468-4AD0BD568165}">
      <dgm:prSet custT="1"/>
      <dgm:spPr/>
      <dgm:t>
        <a:bodyPr/>
        <a:lstStyle/>
        <a:p>
          <a:r>
            <a:rPr lang="ru-RU" sz="1400" smtClean="0">
              <a:latin typeface="+mj-lt"/>
              <a:cs typeface="Times New Roman" panose="02020603050405020304" pitchFamily="18" charset="0"/>
            </a:rPr>
            <a:t>24 класса-комплекта</a:t>
          </a:r>
          <a:endParaRPr lang="ru-RU" sz="1400" dirty="0">
            <a:latin typeface="+mj-lt"/>
            <a:cs typeface="Times New Roman" panose="02020603050405020304" pitchFamily="18" charset="0"/>
          </a:endParaRPr>
        </a:p>
      </dgm:t>
    </dgm:pt>
    <dgm:pt modelId="{128DC55C-EE25-43F2-96C8-F553B66DCC2D}" type="parTrans" cxnId="{FE3CA974-BB78-463B-A1CF-C8B1FB15EE27}">
      <dgm:prSet/>
      <dgm:spPr/>
      <dgm:t>
        <a:bodyPr/>
        <a:lstStyle/>
        <a:p>
          <a:endParaRPr lang="ru-RU"/>
        </a:p>
      </dgm:t>
    </dgm:pt>
    <dgm:pt modelId="{B77BECAA-493D-4A76-A440-2C829FF1E6EE}" type="sibTrans" cxnId="{FE3CA974-BB78-463B-A1CF-C8B1FB15EE27}">
      <dgm:prSet/>
      <dgm:spPr/>
      <dgm:t>
        <a:bodyPr/>
        <a:lstStyle/>
        <a:p>
          <a:endParaRPr lang="ru-RU"/>
        </a:p>
      </dgm:t>
    </dgm:pt>
    <dgm:pt modelId="{002B38D4-E375-4080-931E-DC650B458404}">
      <dgm:prSet custT="1"/>
      <dgm:spPr/>
      <dgm:t>
        <a:bodyPr/>
        <a:lstStyle/>
        <a:p>
          <a:r>
            <a:rPr lang="ru-RU" sz="1400" dirty="0" smtClean="0">
              <a:latin typeface="+mj-lt"/>
              <a:cs typeface="Times New Roman" panose="02020603050405020304" pitchFamily="18" charset="0"/>
            </a:rPr>
            <a:t>8,6 детей в среднем в классе</a:t>
          </a:r>
          <a:endParaRPr lang="ru-RU" sz="1400" dirty="0">
            <a:latin typeface="+mj-lt"/>
            <a:cs typeface="Times New Roman" panose="02020603050405020304" pitchFamily="18" charset="0"/>
          </a:endParaRPr>
        </a:p>
      </dgm:t>
    </dgm:pt>
    <dgm:pt modelId="{A3175C42-7E2A-47C4-9B79-94629731C38D}" type="parTrans" cxnId="{92D694E7-806A-44D8-B7A2-D64553AF15F1}">
      <dgm:prSet/>
      <dgm:spPr/>
      <dgm:t>
        <a:bodyPr/>
        <a:lstStyle/>
        <a:p>
          <a:endParaRPr lang="ru-RU"/>
        </a:p>
      </dgm:t>
    </dgm:pt>
    <dgm:pt modelId="{F066EE7C-5095-4805-9160-FDB72F820E66}" type="sibTrans" cxnId="{92D694E7-806A-44D8-B7A2-D64553AF15F1}">
      <dgm:prSet/>
      <dgm:spPr/>
      <dgm:t>
        <a:bodyPr/>
        <a:lstStyle/>
        <a:p>
          <a:endParaRPr lang="ru-RU"/>
        </a:p>
      </dgm:t>
    </dgm:pt>
    <dgm:pt modelId="{124F3D3D-E989-4DAC-B8C1-1856A3C5B3ED}">
      <dgm:prSet custT="1"/>
      <dgm:spPr/>
      <dgm:t>
        <a:bodyPr/>
        <a:lstStyle/>
        <a:p>
          <a:r>
            <a:rPr lang="ru-RU" sz="1400" smtClean="0">
              <a:latin typeface="+mj-lt"/>
              <a:cs typeface="Times New Roman" panose="02020603050405020304" pitchFamily="18" charset="0"/>
            </a:rPr>
            <a:t>24 класса-комплекта</a:t>
          </a:r>
          <a:endParaRPr lang="ru-RU" sz="1400" dirty="0">
            <a:latin typeface="+mj-lt"/>
            <a:cs typeface="Times New Roman" panose="02020603050405020304" pitchFamily="18" charset="0"/>
          </a:endParaRPr>
        </a:p>
      </dgm:t>
    </dgm:pt>
    <dgm:pt modelId="{11F3AA64-1AD3-4337-96FC-69613A0D2A92}" type="parTrans" cxnId="{B4FE65B8-D0B3-4AA4-AA11-16710C363499}">
      <dgm:prSet/>
      <dgm:spPr/>
      <dgm:t>
        <a:bodyPr/>
        <a:lstStyle/>
        <a:p>
          <a:endParaRPr lang="ru-RU"/>
        </a:p>
      </dgm:t>
    </dgm:pt>
    <dgm:pt modelId="{F1E6700F-97EA-45EC-A37E-F30DE1C77969}" type="sibTrans" cxnId="{B4FE65B8-D0B3-4AA4-AA11-16710C363499}">
      <dgm:prSet/>
      <dgm:spPr/>
      <dgm:t>
        <a:bodyPr/>
        <a:lstStyle/>
        <a:p>
          <a:endParaRPr lang="ru-RU"/>
        </a:p>
      </dgm:t>
    </dgm:pt>
    <dgm:pt modelId="{E7B4873E-7E39-48A6-9B41-7D61892C48EB}">
      <dgm:prSet custT="1"/>
      <dgm:spPr/>
      <dgm:t>
        <a:bodyPr/>
        <a:lstStyle/>
        <a:p>
          <a:r>
            <a:rPr lang="ru-RU" sz="1400" dirty="0" smtClean="0">
              <a:latin typeface="+mj-lt"/>
              <a:cs typeface="Times New Roman" panose="02020603050405020304" pitchFamily="18" charset="0"/>
            </a:rPr>
            <a:t>7,8 детей в среднем в классе</a:t>
          </a:r>
          <a:endParaRPr lang="ru-RU" sz="1400" dirty="0">
            <a:latin typeface="+mj-lt"/>
            <a:cs typeface="Times New Roman" panose="02020603050405020304" pitchFamily="18" charset="0"/>
          </a:endParaRPr>
        </a:p>
      </dgm:t>
    </dgm:pt>
    <dgm:pt modelId="{81C0DF46-FCD7-4AB1-B95D-965ECA166B4F}" type="parTrans" cxnId="{32C745CB-981B-47FD-BA55-E9788E0D3B50}">
      <dgm:prSet/>
      <dgm:spPr/>
      <dgm:t>
        <a:bodyPr/>
        <a:lstStyle/>
        <a:p>
          <a:endParaRPr lang="ru-RU"/>
        </a:p>
      </dgm:t>
    </dgm:pt>
    <dgm:pt modelId="{91242F36-ED9D-483B-A723-2BAFC0842514}" type="sibTrans" cxnId="{32C745CB-981B-47FD-BA55-E9788E0D3B50}">
      <dgm:prSet/>
      <dgm:spPr/>
      <dgm:t>
        <a:bodyPr/>
        <a:lstStyle/>
        <a:p>
          <a:endParaRPr lang="ru-RU"/>
        </a:p>
      </dgm:t>
    </dgm:pt>
    <dgm:pt modelId="{0F0F66EE-7DE8-4B02-8A8B-2BB33E72AB4A}">
      <dgm:prSet custT="1"/>
      <dgm:spPr/>
      <dgm:t>
        <a:bodyPr/>
        <a:lstStyle/>
        <a:p>
          <a:r>
            <a:rPr lang="ru-RU" sz="1400" dirty="0" smtClean="0">
              <a:latin typeface="+mj-lt"/>
              <a:cs typeface="Times New Roman" panose="02020603050405020304" pitchFamily="18" charset="0"/>
            </a:rPr>
            <a:t>24 класса-комплекта</a:t>
          </a:r>
          <a:endParaRPr lang="ru-RU" sz="1400" dirty="0">
            <a:latin typeface="+mj-lt"/>
            <a:cs typeface="Times New Roman" panose="02020603050405020304" pitchFamily="18" charset="0"/>
          </a:endParaRPr>
        </a:p>
      </dgm:t>
    </dgm:pt>
    <dgm:pt modelId="{F1FFE10C-DD6C-46FC-9A51-317C39F543EB}" type="parTrans" cxnId="{B993B2F2-0785-4056-AAB7-AD46F921C3AA}">
      <dgm:prSet/>
      <dgm:spPr/>
      <dgm:t>
        <a:bodyPr/>
        <a:lstStyle/>
        <a:p>
          <a:endParaRPr lang="ru-RU"/>
        </a:p>
      </dgm:t>
    </dgm:pt>
    <dgm:pt modelId="{5965D653-C66C-4FAA-ADA2-0458074EB527}" type="sibTrans" cxnId="{B993B2F2-0785-4056-AAB7-AD46F921C3AA}">
      <dgm:prSet/>
      <dgm:spPr/>
      <dgm:t>
        <a:bodyPr/>
        <a:lstStyle/>
        <a:p>
          <a:endParaRPr lang="ru-RU"/>
        </a:p>
      </dgm:t>
    </dgm:pt>
    <dgm:pt modelId="{A3B306E0-E8F6-4825-8478-A19226B92770}">
      <dgm:prSet custT="1"/>
      <dgm:spPr/>
      <dgm:t>
        <a:bodyPr/>
        <a:lstStyle/>
        <a:p>
          <a:r>
            <a:rPr lang="ru-RU" sz="1400" dirty="0" smtClean="0">
              <a:latin typeface="+mj-lt"/>
              <a:cs typeface="Times New Roman" panose="02020603050405020304" pitchFamily="18" charset="0"/>
            </a:rPr>
            <a:t>7,7 детей в среднем в классе</a:t>
          </a:r>
          <a:endParaRPr lang="ru-RU" sz="1400" dirty="0">
            <a:latin typeface="+mj-lt"/>
            <a:cs typeface="Times New Roman" panose="02020603050405020304" pitchFamily="18" charset="0"/>
          </a:endParaRPr>
        </a:p>
      </dgm:t>
    </dgm:pt>
    <dgm:pt modelId="{97454EDF-02B1-4F7E-9F0E-040D0F28926B}" type="parTrans" cxnId="{0D1C9612-7B30-4D98-A5EF-B72BC98F9939}">
      <dgm:prSet/>
      <dgm:spPr/>
      <dgm:t>
        <a:bodyPr/>
        <a:lstStyle/>
        <a:p>
          <a:endParaRPr lang="ru-RU"/>
        </a:p>
      </dgm:t>
    </dgm:pt>
    <dgm:pt modelId="{17B7801B-00E3-4558-AA4D-14C42032D772}" type="sibTrans" cxnId="{0D1C9612-7B30-4D98-A5EF-B72BC98F9939}">
      <dgm:prSet/>
      <dgm:spPr/>
      <dgm:t>
        <a:bodyPr/>
        <a:lstStyle/>
        <a:p>
          <a:endParaRPr lang="ru-RU"/>
        </a:p>
      </dgm:t>
    </dgm:pt>
    <dgm:pt modelId="{EF6ABFA1-A100-4859-81E2-902E56D8DE40}">
      <dgm:prSet custT="1"/>
      <dgm:spPr/>
      <dgm:t>
        <a:bodyPr/>
        <a:lstStyle/>
        <a:p>
          <a:r>
            <a:rPr lang="ru-RU" sz="1400" dirty="0" smtClean="0">
              <a:latin typeface="+mj-lt"/>
              <a:cs typeface="Times New Roman" panose="02020603050405020304" pitchFamily="18" charset="0"/>
            </a:rPr>
            <a:t>24 класса-комплекта</a:t>
          </a:r>
          <a:endParaRPr lang="ru-RU" sz="1400" dirty="0">
            <a:latin typeface="+mj-lt"/>
            <a:cs typeface="Times New Roman" panose="02020603050405020304" pitchFamily="18" charset="0"/>
          </a:endParaRPr>
        </a:p>
      </dgm:t>
    </dgm:pt>
    <dgm:pt modelId="{82F355E7-3D7B-459F-944A-FDF653308E77}" type="parTrans" cxnId="{CE44DDD2-0CD2-4291-80C7-B1D47AF1243E}">
      <dgm:prSet/>
      <dgm:spPr/>
      <dgm:t>
        <a:bodyPr/>
        <a:lstStyle/>
        <a:p>
          <a:endParaRPr lang="ru-RU"/>
        </a:p>
      </dgm:t>
    </dgm:pt>
    <dgm:pt modelId="{CFE3E775-1485-4296-8BED-6194DC4C4A15}" type="sibTrans" cxnId="{CE44DDD2-0CD2-4291-80C7-B1D47AF1243E}">
      <dgm:prSet/>
      <dgm:spPr/>
      <dgm:t>
        <a:bodyPr/>
        <a:lstStyle/>
        <a:p>
          <a:endParaRPr lang="ru-RU"/>
        </a:p>
      </dgm:t>
    </dgm:pt>
    <dgm:pt modelId="{5E322805-B789-48B5-B90E-B47953635C4D}">
      <dgm:prSet custT="1"/>
      <dgm:spPr/>
      <dgm:t>
        <a:bodyPr/>
        <a:lstStyle/>
        <a:p>
          <a:r>
            <a:rPr lang="ru-RU" sz="1400" dirty="0" smtClean="0">
              <a:latin typeface="+mj-lt"/>
              <a:cs typeface="Times New Roman" panose="02020603050405020304" pitchFamily="18" charset="0"/>
            </a:rPr>
            <a:t>7,8 детей в среднем в классе</a:t>
          </a:r>
          <a:endParaRPr lang="ru-RU" sz="1400" dirty="0">
            <a:latin typeface="+mj-lt"/>
            <a:cs typeface="Times New Roman" panose="02020603050405020304" pitchFamily="18" charset="0"/>
          </a:endParaRPr>
        </a:p>
      </dgm:t>
    </dgm:pt>
    <dgm:pt modelId="{CCF684A8-C8EB-446D-B728-5B19893B3E29}" type="parTrans" cxnId="{5D696C93-96AD-44EA-BBA6-CD4890BEEF43}">
      <dgm:prSet/>
      <dgm:spPr/>
      <dgm:t>
        <a:bodyPr/>
        <a:lstStyle/>
        <a:p>
          <a:endParaRPr lang="ru-RU"/>
        </a:p>
      </dgm:t>
    </dgm:pt>
    <dgm:pt modelId="{9D393BB1-47F4-4D2B-A91C-D3DBD6E89962}" type="sibTrans" cxnId="{5D696C93-96AD-44EA-BBA6-CD4890BEEF43}">
      <dgm:prSet/>
      <dgm:spPr/>
      <dgm:t>
        <a:bodyPr/>
        <a:lstStyle/>
        <a:p>
          <a:endParaRPr lang="ru-RU"/>
        </a:p>
      </dgm:t>
    </dgm:pt>
    <dgm:pt modelId="{F4C86119-3114-4597-AAD9-49469845CD78}">
      <dgm:prSet custT="1"/>
      <dgm:spPr/>
      <dgm:t>
        <a:bodyPr/>
        <a:lstStyle/>
        <a:p>
          <a:r>
            <a:rPr lang="ru-RU" sz="1400" dirty="0" smtClean="0">
              <a:latin typeface="+mj-lt"/>
              <a:cs typeface="Times New Roman" panose="02020603050405020304" pitchFamily="18" charset="0"/>
            </a:rPr>
            <a:t>25 класса-комплекта</a:t>
          </a:r>
          <a:endParaRPr lang="ru-RU" sz="1400" dirty="0">
            <a:latin typeface="+mj-lt"/>
            <a:cs typeface="Times New Roman" panose="02020603050405020304" pitchFamily="18" charset="0"/>
          </a:endParaRPr>
        </a:p>
      </dgm:t>
    </dgm:pt>
    <dgm:pt modelId="{73A375F5-14FD-4E0A-9E59-37241A768E8E}" type="parTrans" cxnId="{9C665D9E-6E7F-4EAE-9661-54847EBA5B50}">
      <dgm:prSet/>
      <dgm:spPr/>
      <dgm:t>
        <a:bodyPr/>
        <a:lstStyle/>
        <a:p>
          <a:endParaRPr lang="ru-RU"/>
        </a:p>
      </dgm:t>
    </dgm:pt>
    <dgm:pt modelId="{73CCE997-7AA9-4D06-BD63-9C393C8DB71F}" type="sibTrans" cxnId="{9C665D9E-6E7F-4EAE-9661-54847EBA5B50}">
      <dgm:prSet/>
      <dgm:spPr/>
      <dgm:t>
        <a:bodyPr/>
        <a:lstStyle/>
        <a:p>
          <a:endParaRPr lang="ru-RU"/>
        </a:p>
      </dgm:t>
    </dgm:pt>
    <dgm:pt modelId="{DABBFC7F-67C3-4A31-81D8-45399FA9AD88}">
      <dgm:prSet custT="1"/>
      <dgm:spPr/>
      <dgm:t>
        <a:bodyPr/>
        <a:lstStyle/>
        <a:p>
          <a:r>
            <a:rPr lang="ru-RU" sz="1400" dirty="0" smtClean="0">
              <a:latin typeface="+mj-lt"/>
              <a:cs typeface="Times New Roman" panose="02020603050405020304" pitchFamily="18" charset="0"/>
            </a:rPr>
            <a:t>7,8 детей в среднем в классе</a:t>
          </a:r>
          <a:endParaRPr lang="ru-RU" sz="1400" dirty="0">
            <a:latin typeface="+mj-lt"/>
            <a:cs typeface="Times New Roman" panose="02020603050405020304" pitchFamily="18" charset="0"/>
          </a:endParaRPr>
        </a:p>
      </dgm:t>
    </dgm:pt>
    <dgm:pt modelId="{A4839204-0197-4614-BE69-16AD3C83C234}" type="parTrans" cxnId="{7CF33E60-8D91-4759-BD64-62CDDCA9368E}">
      <dgm:prSet/>
      <dgm:spPr/>
      <dgm:t>
        <a:bodyPr/>
        <a:lstStyle/>
        <a:p>
          <a:endParaRPr lang="ru-RU"/>
        </a:p>
      </dgm:t>
    </dgm:pt>
    <dgm:pt modelId="{26184F8A-D5C1-4F4B-B128-EE94E0BD0FA6}" type="sibTrans" cxnId="{7CF33E60-8D91-4759-BD64-62CDDCA9368E}">
      <dgm:prSet/>
      <dgm:spPr/>
      <dgm:t>
        <a:bodyPr/>
        <a:lstStyle/>
        <a:p>
          <a:endParaRPr lang="ru-RU"/>
        </a:p>
      </dgm:t>
    </dgm:pt>
    <dgm:pt modelId="{8CB2D201-7FA5-4570-886E-8FAEFA8A401E}" type="pres">
      <dgm:prSet presAssocID="{0373469D-B6CA-4A46-8C40-17B361EB604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4CB8C6C-F4AC-4D96-8A50-77B548AE2F21}" type="pres">
      <dgm:prSet presAssocID="{831B00B6-4B9C-46F1-B414-92580B48481B}" presName="circle1" presStyleLbl="node1" presStyleIdx="0" presStyleCnt="5"/>
      <dgm:spPr/>
      <dgm:t>
        <a:bodyPr/>
        <a:lstStyle/>
        <a:p>
          <a:endParaRPr lang="ru-RU"/>
        </a:p>
      </dgm:t>
    </dgm:pt>
    <dgm:pt modelId="{47740691-E0FC-47CE-A60E-16D69A2D9714}" type="pres">
      <dgm:prSet presAssocID="{831B00B6-4B9C-46F1-B414-92580B48481B}" presName="space" presStyleCnt="0"/>
      <dgm:spPr/>
      <dgm:t>
        <a:bodyPr/>
        <a:lstStyle/>
        <a:p>
          <a:endParaRPr lang="ru-RU"/>
        </a:p>
      </dgm:t>
    </dgm:pt>
    <dgm:pt modelId="{9B6D8756-BBBC-4D99-A616-C90301265B80}" type="pres">
      <dgm:prSet presAssocID="{831B00B6-4B9C-46F1-B414-92580B48481B}" presName="rect1" presStyleLbl="alignAcc1" presStyleIdx="0" presStyleCnt="5"/>
      <dgm:spPr/>
      <dgm:t>
        <a:bodyPr/>
        <a:lstStyle/>
        <a:p>
          <a:endParaRPr lang="ru-RU"/>
        </a:p>
      </dgm:t>
    </dgm:pt>
    <dgm:pt modelId="{42588CD9-FB11-42BF-B922-E6923B3DDDE8}" type="pres">
      <dgm:prSet presAssocID="{B19B6E28-E971-41DC-AC9D-DEE3633F4280}" presName="vertSpace2" presStyleLbl="node1" presStyleIdx="0" presStyleCnt="5"/>
      <dgm:spPr/>
      <dgm:t>
        <a:bodyPr/>
        <a:lstStyle/>
        <a:p>
          <a:endParaRPr lang="ru-RU"/>
        </a:p>
      </dgm:t>
    </dgm:pt>
    <dgm:pt modelId="{6B787B26-6372-45BB-B496-A4D335665DDF}" type="pres">
      <dgm:prSet presAssocID="{B19B6E28-E971-41DC-AC9D-DEE3633F4280}" presName="circle2" presStyleLbl="node1" presStyleIdx="1" presStyleCnt="5"/>
      <dgm:spPr/>
      <dgm:t>
        <a:bodyPr/>
        <a:lstStyle/>
        <a:p>
          <a:endParaRPr lang="ru-RU"/>
        </a:p>
      </dgm:t>
    </dgm:pt>
    <dgm:pt modelId="{D21F7D12-6F00-4DF5-AC8A-943BE050B0B7}" type="pres">
      <dgm:prSet presAssocID="{B19B6E28-E971-41DC-AC9D-DEE3633F4280}" presName="rect2" presStyleLbl="alignAcc1" presStyleIdx="1" presStyleCnt="5"/>
      <dgm:spPr/>
      <dgm:t>
        <a:bodyPr/>
        <a:lstStyle/>
        <a:p>
          <a:endParaRPr lang="ru-RU"/>
        </a:p>
      </dgm:t>
    </dgm:pt>
    <dgm:pt modelId="{D9BA9F81-4775-4A48-A313-BD94F1DDA1C0}" type="pres">
      <dgm:prSet presAssocID="{E0B9024F-145D-4609-ACE0-3976BF5A915A}" presName="vertSpace3" presStyleLbl="node1" presStyleIdx="1" presStyleCnt="5"/>
      <dgm:spPr/>
      <dgm:t>
        <a:bodyPr/>
        <a:lstStyle/>
        <a:p>
          <a:endParaRPr lang="ru-RU"/>
        </a:p>
      </dgm:t>
    </dgm:pt>
    <dgm:pt modelId="{D8A6707B-28C3-4273-A835-35931F7C2EAB}" type="pres">
      <dgm:prSet presAssocID="{E0B9024F-145D-4609-ACE0-3976BF5A915A}" presName="circle3" presStyleLbl="node1" presStyleIdx="2" presStyleCnt="5"/>
      <dgm:spPr/>
      <dgm:t>
        <a:bodyPr/>
        <a:lstStyle/>
        <a:p>
          <a:endParaRPr lang="ru-RU"/>
        </a:p>
      </dgm:t>
    </dgm:pt>
    <dgm:pt modelId="{D21BA38F-1A54-47AA-96DC-9DC3F6970888}" type="pres">
      <dgm:prSet presAssocID="{E0B9024F-145D-4609-ACE0-3976BF5A915A}" presName="rect3" presStyleLbl="alignAcc1" presStyleIdx="2" presStyleCnt="5"/>
      <dgm:spPr/>
      <dgm:t>
        <a:bodyPr/>
        <a:lstStyle/>
        <a:p>
          <a:endParaRPr lang="ru-RU"/>
        </a:p>
      </dgm:t>
    </dgm:pt>
    <dgm:pt modelId="{67E80650-6C31-475B-9812-609F84297ED4}" type="pres">
      <dgm:prSet presAssocID="{DDB261C4-0BCB-4472-A1AD-AB0684A28AFB}" presName="vertSpace4" presStyleLbl="node1" presStyleIdx="2" presStyleCnt="5"/>
      <dgm:spPr/>
      <dgm:t>
        <a:bodyPr/>
        <a:lstStyle/>
        <a:p>
          <a:endParaRPr lang="ru-RU"/>
        </a:p>
      </dgm:t>
    </dgm:pt>
    <dgm:pt modelId="{CE26025A-25F8-4B22-A211-3B9D26881B4C}" type="pres">
      <dgm:prSet presAssocID="{DDB261C4-0BCB-4472-A1AD-AB0684A28AFB}" presName="circle4" presStyleLbl="node1" presStyleIdx="3" presStyleCnt="5"/>
      <dgm:spPr/>
      <dgm:t>
        <a:bodyPr/>
        <a:lstStyle/>
        <a:p>
          <a:endParaRPr lang="ru-RU"/>
        </a:p>
      </dgm:t>
    </dgm:pt>
    <dgm:pt modelId="{4AF862BF-53D0-41CE-A5AF-0572A0394984}" type="pres">
      <dgm:prSet presAssocID="{DDB261C4-0BCB-4472-A1AD-AB0684A28AFB}" presName="rect4" presStyleLbl="alignAcc1" presStyleIdx="3" presStyleCnt="5"/>
      <dgm:spPr/>
      <dgm:t>
        <a:bodyPr/>
        <a:lstStyle/>
        <a:p>
          <a:endParaRPr lang="ru-RU"/>
        </a:p>
      </dgm:t>
    </dgm:pt>
    <dgm:pt modelId="{DACCC519-228C-459D-9CB0-3B59D2A59B25}" type="pres">
      <dgm:prSet presAssocID="{04F32BB9-16DB-466B-B15D-12CACEDCAD5D}" presName="vertSpace5" presStyleLbl="node1" presStyleIdx="3" presStyleCnt="5"/>
      <dgm:spPr/>
      <dgm:t>
        <a:bodyPr/>
        <a:lstStyle/>
        <a:p>
          <a:endParaRPr lang="ru-RU"/>
        </a:p>
      </dgm:t>
    </dgm:pt>
    <dgm:pt modelId="{B9355702-CB64-479E-ADA6-9140BBB19A2C}" type="pres">
      <dgm:prSet presAssocID="{04F32BB9-16DB-466B-B15D-12CACEDCAD5D}" presName="circle5" presStyleLbl="node1" presStyleIdx="4" presStyleCnt="5"/>
      <dgm:spPr/>
      <dgm:t>
        <a:bodyPr/>
        <a:lstStyle/>
        <a:p>
          <a:endParaRPr lang="ru-RU"/>
        </a:p>
      </dgm:t>
    </dgm:pt>
    <dgm:pt modelId="{EE8A272C-85DC-48BC-86FA-6823D8551ACB}" type="pres">
      <dgm:prSet presAssocID="{04F32BB9-16DB-466B-B15D-12CACEDCAD5D}" presName="rect5" presStyleLbl="alignAcc1" presStyleIdx="4" presStyleCnt="5"/>
      <dgm:spPr/>
      <dgm:t>
        <a:bodyPr/>
        <a:lstStyle/>
        <a:p>
          <a:endParaRPr lang="ru-RU"/>
        </a:p>
      </dgm:t>
    </dgm:pt>
    <dgm:pt modelId="{426DE3BC-6AD6-45C8-B58F-9B605CF5CD38}" type="pres">
      <dgm:prSet presAssocID="{831B00B6-4B9C-46F1-B414-92580B48481B}" presName="rect1ParTx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61851D-BA96-4B51-B906-7728F5863CF2}" type="pres">
      <dgm:prSet presAssocID="{831B00B6-4B9C-46F1-B414-92580B48481B}" presName="rect1ChTx" presStyleLbl="alignAcc1" presStyleIdx="4" presStyleCnt="5" custLinFactNeighborY="-16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BD7975-8FEC-4FE2-BFA0-7606BEB5F60A}" type="pres">
      <dgm:prSet presAssocID="{B19B6E28-E971-41DC-AC9D-DEE3633F4280}" presName="rect2ParTx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3A7F0E-D4DC-4482-8327-529E412B3458}" type="pres">
      <dgm:prSet presAssocID="{B19B6E28-E971-41DC-AC9D-DEE3633F4280}" presName="rect2ChTx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780B3E-556D-43FF-8E65-78B06BE0F895}" type="pres">
      <dgm:prSet presAssocID="{E0B9024F-145D-4609-ACE0-3976BF5A915A}" presName="rect3ParTx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DDD12D-B255-4619-988B-2102C7D3FDA9}" type="pres">
      <dgm:prSet presAssocID="{E0B9024F-145D-4609-ACE0-3976BF5A915A}" presName="rect3ChTx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27EA58-B882-4D2D-AF32-6492670E40E4}" type="pres">
      <dgm:prSet presAssocID="{DDB261C4-0BCB-4472-A1AD-AB0684A28AFB}" presName="rect4ParTx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5D9BED-0D0C-4B9F-AD8D-C54B9E115658}" type="pres">
      <dgm:prSet presAssocID="{DDB261C4-0BCB-4472-A1AD-AB0684A28AFB}" presName="rect4ChTx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16AE02-E5D3-4751-8AC2-5BA40D51CA8A}" type="pres">
      <dgm:prSet presAssocID="{04F32BB9-16DB-466B-B15D-12CACEDCAD5D}" presName="rect5ParTx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5CFB15-064F-4949-853F-1F869F356A99}" type="pres">
      <dgm:prSet presAssocID="{04F32BB9-16DB-466B-B15D-12CACEDCAD5D}" presName="rect5ChTx" presStyleLbl="alignAcc1" presStyleIdx="4" presStyleCnt="5" custLinFactNeighborX="28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D1C9612-7B30-4D98-A5EF-B72BC98F9939}" srcId="{E0B9024F-145D-4609-ACE0-3976BF5A915A}" destId="{A3B306E0-E8F6-4825-8478-A19226B92770}" srcOrd="2" destOrd="0" parTransId="{97454EDF-02B1-4F7E-9F0E-040D0F28926B}" sibTransId="{17B7801B-00E3-4558-AA4D-14C42032D772}"/>
    <dgm:cxn modelId="{AA5F1474-23DE-413F-85E5-5AF05DF8E670}" type="presOf" srcId="{E0B9024F-145D-4609-ACE0-3976BF5A915A}" destId="{2D780B3E-556D-43FF-8E65-78B06BE0F895}" srcOrd="1" destOrd="0" presId="urn:microsoft.com/office/officeart/2005/8/layout/target3"/>
    <dgm:cxn modelId="{0EC5A264-0220-437B-9D73-09357BD17A95}" type="presOf" srcId="{B19B6E28-E971-41DC-AC9D-DEE3633F4280}" destId="{33BD7975-8FEC-4FE2-BFA0-7606BEB5F60A}" srcOrd="1" destOrd="0" presId="urn:microsoft.com/office/officeart/2005/8/layout/target3"/>
    <dgm:cxn modelId="{FE3CA974-BB78-463B-A1CF-C8B1FB15EE27}" srcId="{04F32BB9-16DB-466B-B15D-12CACEDCAD5D}" destId="{C7B40DAC-E1F4-4673-A468-4AD0BD568165}" srcOrd="1" destOrd="0" parTransId="{128DC55C-EE25-43F2-96C8-F553B66DCC2D}" sibTransId="{B77BECAA-493D-4A76-A440-2C829FF1E6EE}"/>
    <dgm:cxn modelId="{850FA01A-11D3-4E61-843B-0441F9543750}" type="presOf" srcId="{EF6ABFA1-A100-4859-81E2-902E56D8DE40}" destId="{253A7F0E-D4DC-4482-8327-529E412B3458}" srcOrd="0" destOrd="1" presId="urn:microsoft.com/office/officeart/2005/8/layout/target3"/>
    <dgm:cxn modelId="{5D696C93-96AD-44EA-BBA6-CD4890BEEF43}" srcId="{B19B6E28-E971-41DC-AC9D-DEE3633F4280}" destId="{5E322805-B789-48B5-B90E-B47953635C4D}" srcOrd="2" destOrd="0" parTransId="{CCF684A8-C8EB-446D-B728-5B19893B3E29}" sibTransId="{9D393BB1-47F4-4D2B-A91C-D3DBD6E89962}"/>
    <dgm:cxn modelId="{D5F1B94D-E0FC-42E6-88B4-B6481F8C1D75}" type="presOf" srcId="{DDB261C4-0BCB-4472-A1AD-AB0684A28AFB}" destId="{FA27EA58-B882-4D2D-AF32-6492670E40E4}" srcOrd="1" destOrd="0" presId="urn:microsoft.com/office/officeart/2005/8/layout/target3"/>
    <dgm:cxn modelId="{38B5A1CC-508D-4A1C-A263-86687EC2F12F}" type="presOf" srcId="{F8267008-55A3-48FC-8601-38A595695B23}" destId="{6FDDD12D-B255-4619-988B-2102C7D3FDA9}" srcOrd="0" destOrd="0" presId="urn:microsoft.com/office/officeart/2005/8/layout/target3"/>
    <dgm:cxn modelId="{4AF27A7F-5515-4651-9660-D68ED951DEFB}" type="presOf" srcId="{0F0F66EE-7DE8-4B02-8A8B-2BB33E72AB4A}" destId="{6FDDD12D-B255-4619-988B-2102C7D3FDA9}" srcOrd="0" destOrd="1" presId="urn:microsoft.com/office/officeart/2005/8/layout/target3"/>
    <dgm:cxn modelId="{CF00A1C5-CCEE-439D-BFFB-AE58C14CCEA2}" srcId="{DDB261C4-0BCB-4472-A1AD-AB0684A28AFB}" destId="{71AF2129-68EE-438D-A02C-A55CAA77326C}" srcOrd="0" destOrd="0" parTransId="{D0FBEDC3-AF47-479E-85B5-D4C492647CF7}" sibTransId="{AE8BE71A-1CD8-4F85-ABA8-5A81024D5A52}"/>
    <dgm:cxn modelId="{86A92CB1-ED13-47D8-973B-A84AE7DAB3BF}" srcId="{831B00B6-4B9C-46F1-B414-92580B48481B}" destId="{9C5A9D83-44B3-4F44-9895-654E8FE573C4}" srcOrd="0" destOrd="0" parTransId="{F92B86F0-E4E0-4F5A-9D9C-12635B5B5AAF}" sibTransId="{80653C54-7701-4E39-99A7-90C895A1BA13}"/>
    <dgm:cxn modelId="{B51891E9-1AAA-43FB-BEBF-75297BE05FB2}" type="presOf" srcId="{DABBFC7F-67C3-4A31-81D8-45399FA9AD88}" destId="{4361851D-BA96-4B51-B906-7728F5863CF2}" srcOrd="0" destOrd="2" presId="urn:microsoft.com/office/officeart/2005/8/layout/target3"/>
    <dgm:cxn modelId="{32C745CB-981B-47FD-BA55-E9788E0D3B50}" srcId="{DDB261C4-0BCB-4472-A1AD-AB0684A28AFB}" destId="{E7B4873E-7E39-48A6-9B41-7D61892C48EB}" srcOrd="2" destOrd="0" parTransId="{81C0DF46-FCD7-4AB1-B95D-965ECA166B4F}" sibTransId="{91242F36-ED9D-483B-A723-2BAFC0842514}"/>
    <dgm:cxn modelId="{92D694E7-806A-44D8-B7A2-D64553AF15F1}" srcId="{04F32BB9-16DB-466B-B15D-12CACEDCAD5D}" destId="{002B38D4-E375-4080-931E-DC650B458404}" srcOrd="2" destOrd="0" parTransId="{A3175C42-7E2A-47C4-9B79-94629731C38D}" sibTransId="{F066EE7C-5095-4805-9160-FDB72F820E66}"/>
    <dgm:cxn modelId="{371299CB-B184-47BC-A7E5-8042840BD3A5}" srcId="{0373469D-B6CA-4A46-8C40-17B361EB6041}" destId="{B19B6E28-E971-41DC-AC9D-DEE3633F4280}" srcOrd="1" destOrd="0" parTransId="{479F654F-24CB-4580-8172-8833B3BA4CFC}" sibTransId="{1A75976C-AE9A-48F8-8464-75FC44FB3B27}"/>
    <dgm:cxn modelId="{7CF33E60-8D91-4759-BD64-62CDDCA9368E}" srcId="{831B00B6-4B9C-46F1-B414-92580B48481B}" destId="{DABBFC7F-67C3-4A31-81D8-45399FA9AD88}" srcOrd="2" destOrd="0" parTransId="{A4839204-0197-4614-BE69-16AD3C83C234}" sibTransId="{26184F8A-D5C1-4F4B-B128-EE94E0BD0FA6}"/>
    <dgm:cxn modelId="{694735C7-95D1-4B10-89A6-EACA4D71EB6F}" srcId="{0373469D-B6CA-4A46-8C40-17B361EB6041}" destId="{E0B9024F-145D-4609-ACE0-3976BF5A915A}" srcOrd="2" destOrd="0" parTransId="{EE3CBEBD-CC0E-43F5-B84B-0E06E578DA0E}" sibTransId="{E5882F64-A45A-416D-985E-C6C17FE8FD8B}"/>
    <dgm:cxn modelId="{238A4DB3-D88F-4C99-95F3-176318BE822F}" type="presOf" srcId="{DDB261C4-0BCB-4472-A1AD-AB0684A28AFB}" destId="{4AF862BF-53D0-41CE-A5AF-0572A0394984}" srcOrd="0" destOrd="0" presId="urn:microsoft.com/office/officeart/2005/8/layout/target3"/>
    <dgm:cxn modelId="{1DA1BFF2-9770-4AFA-8A3B-4248CAAC0920}" srcId="{0373469D-B6CA-4A46-8C40-17B361EB6041}" destId="{831B00B6-4B9C-46F1-B414-92580B48481B}" srcOrd="0" destOrd="0" parTransId="{792B9423-A9A4-4C18-BA0E-396BB137D565}" sibTransId="{562C173B-65F1-4F2D-96C9-DC7233CDF1DC}"/>
    <dgm:cxn modelId="{E0ECA343-AF06-47EF-877C-27C19FB1BB09}" type="presOf" srcId="{04F32BB9-16DB-466B-B15D-12CACEDCAD5D}" destId="{EE8A272C-85DC-48BC-86FA-6823D8551ACB}" srcOrd="0" destOrd="0" presId="urn:microsoft.com/office/officeart/2005/8/layout/target3"/>
    <dgm:cxn modelId="{9665DF79-0E32-4C44-9251-05572EF917EE}" type="presOf" srcId="{9C5A9D83-44B3-4F44-9895-654E8FE573C4}" destId="{4361851D-BA96-4B51-B906-7728F5863CF2}" srcOrd="0" destOrd="0" presId="urn:microsoft.com/office/officeart/2005/8/layout/target3"/>
    <dgm:cxn modelId="{F12142FF-58DC-4E0D-BB11-12ED8DF49139}" srcId="{B19B6E28-E971-41DC-AC9D-DEE3633F4280}" destId="{8E045D4D-BBAA-448B-AB93-B6A78FC8106D}" srcOrd="0" destOrd="0" parTransId="{8C66062B-E01A-46A0-A926-69F562E545EE}" sibTransId="{5E0F4E7B-320D-4C83-BFA5-98B1CD27B9CD}"/>
    <dgm:cxn modelId="{CE44DDD2-0CD2-4291-80C7-B1D47AF1243E}" srcId="{B19B6E28-E971-41DC-AC9D-DEE3633F4280}" destId="{EF6ABFA1-A100-4859-81E2-902E56D8DE40}" srcOrd="1" destOrd="0" parTransId="{82F355E7-3D7B-459F-944A-FDF653308E77}" sibTransId="{CFE3E775-1485-4296-8BED-6194DC4C4A15}"/>
    <dgm:cxn modelId="{CC3706A4-CD83-46D4-A5D7-D0B364A53072}" type="presOf" srcId="{E7B4873E-7E39-48A6-9B41-7D61892C48EB}" destId="{175D9BED-0D0C-4B9F-AD8D-C54B9E115658}" srcOrd="0" destOrd="2" presId="urn:microsoft.com/office/officeart/2005/8/layout/target3"/>
    <dgm:cxn modelId="{78F98F6F-AFAA-4B1E-95A7-6931A0A78802}" type="presOf" srcId="{0373469D-B6CA-4A46-8C40-17B361EB6041}" destId="{8CB2D201-7FA5-4570-886E-8FAEFA8A401E}" srcOrd="0" destOrd="0" presId="urn:microsoft.com/office/officeart/2005/8/layout/target3"/>
    <dgm:cxn modelId="{DCF368E8-8464-4556-B983-B8F3C6E73105}" type="presOf" srcId="{002B38D4-E375-4080-931E-DC650B458404}" destId="{AC5CFB15-064F-4949-853F-1F869F356A99}" srcOrd="0" destOrd="2" presId="urn:microsoft.com/office/officeart/2005/8/layout/target3"/>
    <dgm:cxn modelId="{50B3B544-5140-4537-8DED-314DD362FB82}" srcId="{0373469D-B6CA-4A46-8C40-17B361EB6041}" destId="{04F32BB9-16DB-466B-B15D-12CACEDCAD5D}" srcOrd="4" destOrd="0" parTransId="{AFE5ABE1-43C6-4508-A5CC-6FBBF1A500FE}" sibTransId="{582F5274-6AF8-4FCA-9C9E-55662B7A60D3}"/>
    <dgm:cxn modelId="{6B9689CC-4C98-4A40-AFD1-CC0440124D1E}" type="presOf" srcId="{B19B6E28-E971-41DC-AC9D-DEE3633F4280}" destId="{D21F7D12-6F00-4DF5-AC8A-943BE050B0B7}" srcOrd="0" destOrd="0" presId="urn:microsoft.com/office/officeart/2005/8/layout/target3"/>
    <dgm:cxn modelId="{0133B022-43BA-4958-89EE-E046C6D610C3}" type="presOf" srcId="{8E045D4D-BBAA-448B-AB93-B6A78FC8106D}" destId="{253A7F0E-D4DC-4482-8327-529E412B3458}" srcOrd="0" destOrd="0" presId="urn:microsoft.com/office/officeart/2005/8/layout/target3"/>
    <dgm:cxn modelId="{B993B2F2-0785-4056-AAB7-AD46F921C3AA}" srcId="{E0B9024F-145D-4609-ACE0-3976BF5A915A}" destId="{0F0F66EE-7DE8-4B02-8A8B-2BB33E72AB4A}" srcOrd="1" destOrd="0" parTransId="{F1FFE10C-DD6C-46FC-9A51-317C39F543EB}" sibTransId="{5965D653-C66C-4FAA-ADA2-0458074EB527}"/>
    <dgm:cxn modelId="{9C665D9E-6E7F-4EAE-9661-54847EBA5B50}" srcId="{831B00B6-4B9C-46F1-B414-92580B48481B}" destId="{F4C86119-3114-4597-AAD9-49469845CD78}" srcOrd="1" destOrd="0" parTransId="{73A375F5-14FD-4E0A-9E59-37241A768E8E}" sibTransId="{73CCE997-7AA9-4D06-BD63-9C393C8DB71F}"/>
    <dgm:cxn modelId="{2DE180AE-3469-4328-96D1-74C91E5B837A}" type="presOf" srcId="{A3B306E0-E8F6-4825-8478-A19226B92770}" destId="{6FDDD12D-B255-4619-988B-2102C7D3FDA9}" srcOrd="0" destOrd="2" presId="urn:microsoft.com/office/officeart/2005/8/layout/target3"/>
    <dgm:cxn modelId="{7B433FC6-029C-4AAC-A480-1F7728CBF9AD}" type="presOf" srcId="{71AF2129-68EE-438D-A02C-A55CAA77326C}" destId="{175D9BED-0D0C-4B9F-AD8D-C54B9E115658}" srcOrd="0" destOrd="0" presId="urn:microsoft.com/office/officeart/2005/8/layout/target3"/>
    <dgm:cxn modelId="{2472999D-AF6A-480F-966C-72A207D45731}" type="presOf" srcId="{831B00B6-4B9C-46F1-B414-92580B48481B}" destId="{9B6D8756-BBBC-4D99-A616-C90301265B80}" srcOrd="0" destOrd="0" presId="urn:microsoft.com/office/officeart/2005/8/layout/target3"/>
    <dgm:cxn modelId="{6771B1D5-1A9A-4200-A0FD-8C94654E5059}" type="presOf" srcId="{E0B9024F-145D-4609-ACE0-3976BF5A915A}" destId="{D21BA38F-1A54-47AA-96DC-9DC3F6970888}" srcOrd="0" destOrd="0" presId="urn:microsoft.com/office/officeart/2005/8/layout/target3"/>
    <dgm:cxn modelId="{912D5347-E368-4326-B908-0945DCA3DE42}" type="presOf" srcId="{04F32BB9-16DB-466B-B15D-12CACEDCAD5D}" destId="{DC16AE02-E5D3-4751-8AC2-5BA40D51CA8A}" srcOrd="1" destOrd="0" presId="urn:microsoft.com/office/officeart/2005/8/layout/target3"/>
    <dgm:cxn modelId="{93EC1DEE-91CC-48DE-8654-F6019D951BEC}" srcId="{E0B9024F-145D-4609-ACE0-3976BF5A915A}" destId="{F8267008-55A3-48FC-8601-38A595695B23}" srcOrd="0" destOrd="0" parTransId="{300B41C1-0D1D-4751-B4B0-6F221B47DA23}" sibTransId="{3F9F539C-EF68-4132-884F-A85403C013FC}"/>
    <dgm:cxn modelId="{FD04B700-EB71-45C3-AC79-A4BF4450EEBD}" srcId="{04F32BB9-16DB-466B-B15D-12CACEDCAD5D}" destId="{54914356-85A7-42A1-8219-F70607F560C5}" srcOrd="0" destOrd="0" parTransId="{60C46A99-0567-4DDB-B612-66D3E1638C31}" sibTransId="{FD27728F-527E-45F3-A0EB-7E17FD8CB2C7}"/>
    <dgm:cxn modelId="{B4FE65B8-D0B3-4AA4-AA11-16710C363499}" srcId="{DDB261C4-0BCB-4472-A1AD-AB0684A28AFB}" destId="{124F3D3D-E989-4DAC-B8C1-1856A3C5B3ED}" srcOrd="1" destOrd="0" parTransId="{11F3AA64-1AD3-4337-96FC-69613A0D2A92}" sibTransId="{F1E6700F-97EA-45EC-A37E-F30DE1C77969}"/>
    <dgm:cxn modelId="{5B632553-3CE5-4915-9A1A-413111865F87}" type="presOf" srcId="{F4C86119-3114-4597-AAD9-49469845CD78}" destId="{4361851D-BA96-4B51-B906-7728F5863CF2}" srcOrd="0" destOrd="1" presId="urn:microsoft.com/office/officeart/2005/8/layout/target3"/>
    <dgm:cxn modelId="{0EA1FA4B-1AE2-41F0-BC0D-2CAB78D85852}" type="presOf" srcId="{124F3D3D-E989-4DAC-B8C1-1856A3C5B3ED}" destId="{175D9BED-0D0C-4B9F-AD8D-C54B9E115658}" srcOrd="0" destOrd="1" presId="urn:microsoft.com/office/officeart/2005/8/layout/target3"/>
    <dgm:cxn modelId="{B00812A3-3EFB-44ED-848C-0E47B5762C89}" type="presOf" srcId="{831B00B6-4B9C-46F1-B414-92580B48481B}" destId="{426DE3BC-6AD6-45C8-B58F-9B605CF5CD38}" srcOrd="1" destOrd="0" presId="urn:microsoft.com/office/officeart/2005/8/layout/target3"/>
    <dgm:cxn modelId="{3DB15453-DA99-43A2-B025-28DF72AE0BCE}" type="presOf" srcId="{5E322805-B789-48B5-B90E-B47953635C4D}" destId="{253A7F0E-D4DC-4482-8327-529E412B3458}" srcOrd="0" destOrd="2" presId="urn:microsoft.com/office/officeart/2005/8/layout/target3"/>
    <dgm:cxn modelId="{64EBFCB0-F988-40F9-A9EC-A4774E94E42B}" type="presOf" srcId="{C7B40DAC-E1F4-4673-A468-4AD0BD568165}" destId="{AC5CFB15-064F-4949-853F-1F869F356A99}" srcOrd="0" destOrd="1" presId="urn:microsoft.com/office/officeart/2005/8/layout/target3"/>
    <dgm:cxn modelId="{13DB4E6F-B0AC-4873-821E-DD725375A978}" srcId="{0373469D-B6CA-4A46-8C40-17B361EB6041}" destId="{DDB261C4-0BCB-4472-A1AD-AB0684A28AFB}" srcOrd="3" destOrd="0" parTransId="{19AB3353-126F-4BF8-9FAA-4C8571AECC5B}" sibTransId="{7ACA83FB-B4B7-45FB-AA29-CE815F463275}"/>
    <dgm:cxn modelId="{60DCBD29-F8B5-4C75-B052-0C50C50A99DD}" type="presOf" srcId="{54914356-85A7-42A1-8219-F70607F560C5}" destId="{AC5CFB15-064F-4949-853F-1F869F356A99}" srcOrd="0" destOrd="0" presId="urn:microsoft.com/office/officeart/2005/8/layout/target3"/>
    <dgm:cxn modelId="{93B23667-59B2-435D-A73D-F6D353D7C822}" type="presParOf" srcId="{8CB2D201-7FA5-4570-886E-8FAEFA8A401E}" destId="{24CB8C6C-F4AC-4D96-8A50-77B548AE2F21}" srcOrd="0" destOrd="0" presId="urn:microsoft.com/office/officeart/2005/8/layout/target3"/>
    <dgm:cxn modelId="{EAD580F6-07DA-4411-B810-6A005DE015A8}" type="presParOf" srcId="{8CB2D201-7FA5-4570-886E-8FAEFA8A401E}" destId="{47740691-E0FC-47CE-A60E-16D69A2D9714}" srcOrd="1" destOrd="0" presId="urn:microsoft.com/office/officeart/2005/8/layout/target3"/>
    <dgm:cxn modelId="{50A5122B-2E44-4B75-91BB-0E768A0F1F51}" type="presParOf" srcId="{8CB2D201-7FA5-4570-886E-8FAEFA8A401E}" destId="{9B6D8756-BBBC-4D99-A616-C90301265B80}" srcOrd="2" destOrd="0" presId="urn:microsoft.com/office/officeart/2005/8/layout/target3"/>
    <dgm:cxn modelId="{E17B2EF0-6A83-4A4D-B27E-691CF3B6E818}" type="presParOf" srcId="{8CB2D201-7FA5-4570-886E-8FAEFA8A401E}" destId="{42588CD9-FB11-42BF-B922-E6923B3DDDE8}" srcOrd="3" destOrd="0" presId="urn:microsoft.com/office/officeart/2005/8/layout/target3"/>
    <dgm:cxn modelId="{8E7AF919-5917-432F-A1AF-5E62633BFEA9}" type="presParOf" srcId="{8CB2D201-7FA5-4570-886E-8FAEFA8A401E}" destId="{6B787B26-6372-45BB-B496-A4D335665DDF}" srcOrd="4" destOrd="0" presId="urn:microsoft.com/office/officeart/2005/8/layout/target3"/>
    <dgm:cxn modelId="{90DF7C8C-16E7-4CA7-A1D5-B9BD8F623D9A}" type="presParOf" srcId="{8CB2D201-7FA5-4570-886E-8FAEFA8A401E}" destId="{D21F7D12-6F00-4DF5-AC8A-943BE050B0B7}" srcOrd="5" destOrd="0" presId="urn:microsoft.com/office/officeart/2005/8/layout/target3"/>
    <dgm:cxn modelId="{691ADF84-C791-43D3-A24C-E9AB619762D2}" type="presParOf" srcId="{8CB2D201-7FA5-4570-886E-8FAEFA8A401E}" destId="{D9BA9F81-4775-4A48-A313-BD94F1DDA1C0}" srcOrd="6" destOrd="0" presId="urn:microsoft.com/office/officeart/2005/8/layout/target3"/>
    <dgm:cxn modelId="{33B27B57-783A-401D-B5F8-D72EFA2DA8EE}" type="presParOf" srcId="{8CB2D201-7FA5-4570-886E-8FAEFA8A401E}" destId="{D8A6707B-28C3-4273-A835-35931F7C2EAB}" srcOrd="7" destOrd="0" presId="urn:microsoft.com/office/officeart/2005/8/layout/target3"/>
    <dgm:cxn modelId="{E796AE70-CA2B-4D32-AFB1-605EF216E983}" type="presParOf" srcId="{8CB2D201-7FA5-4570-886E-8FAEFA8A401E}" destId="{D21BA38F-1A54-47AA-96DC-9DC3F6970888}" srcOrd="8" destOrd="0" presId="urn:microsoft.com/office/officeart/2005/8/layout/target3"/>
    <dgm:cxn modelId="{A6786648-3C75-4D14-AB15-EB28DEAD25FC}" type="presParOf" srcId="{8CB2D201-7FA5-4570-886E-8FAEFA8A401E}" destId="{67E80650-6C31-475B-9812-609F84297ED4}" srcOrd="9" destOrd="0" presId="urn:microsoft.com/office/officeart/2005/8/layout/target3"/>
    <dgm:cxn modelId="{0D9A025D-63F7-444F-B869-7790D3D08840}" type="presParOf" srcId="{8CB2D201-7FA5-4570-886E-8FAEFA8A401E}" destId="{CE26025A-25F8-4B22-A211-3B9D26881B4C}" srcOrd="10" destOrd="0" presId="urn:microsoft.com/office/officeart/2005/8/layout/target3"/>
    <dgm:cxn modelId="{7104650F-FEE2-4782-B7FC-325DDD799D41}" type="presParOf" srcId="{8CB2D201-7FA5-4570-886E-8FAEFA8A401E}" destId="{4AF862BF-53D0-41CE-A5AF-0572A0394984}" srcOrd="11" destOrd="0" presId="urn:microsoft.com/office/officeart/2005/8/layout/target3"/>
    <dgm:cxn modelId="{9A1518D2-14C0-46E0-82D1-1036D7912348}" type="presParOf" srcId="{8CB2D201-7FA5-4570-886E-8FAEFA8A401E}" destId="{DACCC519-228C-459D-9CB0-3B59D2A59B25}" srcOrd="12" destOrd="0" presId="urn:microsoft.com/office/officeart/2005/8/layout/target3"/>
    <dgm:cxn modelId="{BE7E5DA0-9F4D-4EE1-B8E1-D2975BE2F686}" type="presParOf" srcId="{8CB2D201-7FA5-4570-886E-8FAEFA8A401E}" destId="{B9355702-CB64-479E-ADA6-9140BBB19A2C}" srcOrd="13" destOrd="0" presId="urn:microsoft.com/office/officeart/2005/8/layout/target3"/>
    <dgm:cxn modelId="{A224D5D8-8459-4405-B57B-216CC9EB8818}" type="presParOf" srcId="{8CB2D201-7FA5-4570-886E-8FAEFA8A401E}" destId="{EE8A272C-85DC-48BC-86FA-6823D8551ACB}" srcOrd="14" destOrd="0" presId="urn:microsoft.com/office/officeart/2005/8/layout/target3"/>
    <dgm:cxn modelId="{46A71D15-671C-4D7B-9354-6BA20BFE197E}" type="presParOf" srcId="{8CB2D201-7FA5-4570-886E-8FAEFA8A401E}" destId="{426DE3BC-6AD6-45C8-B58F-9B605CF5CD38}" srcOrd="15" destOrd="0" presId="urn:microsoft.com/office/officeart/2005/8/layout/target3"/>
    <dgm:cxn modelId="{8305D39B-D4A6-4037-AF35-65D6BEDE6AA0}" type="presParOf" srcId="{8CB2D201-7FA5-4570-886E-8FAEFA8A401E}" destId="{4361851D-BA96-4B51-B906-7728F5863CF2}" srcOrd="16" destOrd="0" presId="urn:microsoft.com/office/officeart/2005/8/layout/target3"/>
    <dgm:cxn modelId="{EFFC3AAD-8F12-4224-9AC3-0E00D356F719}" type="presParOf" srcId="{8CB2D201-7FA5-4570-886E-8FAEFA8A401E}" destId="{33BD7975-8FEC-4FE2-BFA0-7606BEB5F60A}" srcOrd="17" destOrd="0" presId="urn:microsoft.com/office/officeart/2005/8/layout/target3"/>
    <dgm:cxn modelId="{A6F093A7-EE4F-4CF1-8D78-8AA5C7C0F415}" type="presParOf" srcId="{8CB2D201-7FA5-4570-886E-8FAEFA8A401E}" destId="{253A7F0E-D4DC-4482-8327-529E412B3458}" srcOrd="18" destOrd="0" presId="urn:microsoft.com/office/officeart/2005/8/layout/target3"/>
    <dgm:cxn modelId="{E973C316-77CA-4F24-9366-C458ECDBD1F7}" type="presParOf" srcId="{8CB2D201-7FA5-4570-886E-8FAEFA8A401E}" destId="{2D780B3E-556D-43FF-8E65-78B06BE0F895}" srcOrd="19" destOrd="0" presId="urn:microsoft.com/office/officeart/2005/8/layout/target3"/>
    <dgm:cxn modelId="{6DEA7BF3-66A5-417F-B9DE-DF2E434A2065}" type="presParOf" srcId="{8CB2D201-7FA5-4570-886E-8FAEFA8A401E}" destId="{6FDDD12D-B255-4619-988B-2102C7D3FDA9}" srcOrd="20" destOrd="0" presId="urn:microsoft.com/office/officeart/2005/8/layout/target3"/>
    <dgm:cxn modelId="{25BB05B2-8AAD-4BB5-8FBB-A2442DD047BA}" type="presParOf" srcId="{8CB2D201-7FA5-4570-886E-8FAEFA8A401E}" destId="{FA27EA58-B882-4D2D-AF32-6492670E40E4}" srcOrd="21" destOrd="0" presId="urn:microsoft.com/office/officeart/2005/8/layout/target3"/>
    <dgm:cxn modelId="{B3C40105-3A62-4338-9C55-ABBDB14E3C6D}" type="presParOf" srcId="{8CB2D201-7FA5-4570-886E-8FAEFA8A401E}" destId="{175D9BED-0D0C-4B9F-AD8D-C54B9E115658}" srcOrd="22" destOrd="0" presId="urn:microsoft.com/office/officeart/2005/8/layout/target3"/>
    <dgm:cxn modelId="{2CFA9282-A1CA-4882-B9CF-631E44B6D496}" type="presParOf" srcId="{8CB2D201-7FA5-4570-886E-8FAEFA8A401E}" destId="{DC16AE02-E5D3-4751-8AC2-5BA40D51CA8A}" srcOrd="23" destOrd="0" presId="urn:microsoft.com/office/officeart/2005/8/layout/target3"/>
    <dgm:cxn modelId="{246FF93B-6615-4042-ADE3-5B583B7C9C9C}" type="presParOf" srcId="{8CB2D201-7FA5-4570-886E-8FAEFA8A401E}" destId="{AC5CFB15-064F-4949-853F-1F869F356A99}" srcOrd="2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0D700AB-0BF9-40AA-B08B-AE419772FCFA}" type="doc">
      <dgm:prSet loTypeId="urn:microsoft.com/office/officeart/2005/8/layout/vList3" loCatId="list" qsTypeId="urn:microsoft.com/office/officeart/2005/8/quickstyle/simple5" qsCatId="simple" csTypeId="urn:microsoft.com/office/officeart/2005/8/colors/colorful1" csCatId="colorful" phldr="1"/>
      <dgm:spPr/>
    </dgm:pt>
    <dgm:pt modelId="{DB68217A-30B5-4ED7-9165-3F552427BA72}">
      <dgm:prSet phldrT="[Текст]"/>
      <dgm:spPr/>
      <dgm:t>
        <a:bodyPr/>
        <a:lstStyle/>
        <a:p>
          <a:r>
            <a:rPr lang="ru-RU" dirty="0" smtClean="0"/>
            <a:t>Обновлена Программа развития школы </a:t>
          </a:r>
          <a:endParaRPr lang="ru-RU" dirty="0"/>
        </a:p>
      </dgm:t>
    </dgm:pt>
    <dgm:pt modelId="{EC9F591C-CFD8-47E4-ACD5-C39B93F9B641}" type="parTrans" cxnId="{1752CF5D-2699-496F-A066-901F8DCD7861}">
      <dgm:prSet/>
      <dgm:spPr/>
      <dgm:t>
        <a:bodyPr/>
        <a:lstStyle/>
        <a:p>
          <a:endParaRPr lang="ru-RU"/>
        </a:p>
      </dgm:t>
    </dgm:pt>
    <dgm:pt modelId="{822BA86F-03EC-4C01-8E28-4EFFE1A8184A}" type="sibTrans" cxnId="{1752CF5D-2699-496F-A066-901F8DCD7861}">
      <dgm:prSet/>
      <dgm:spPr/>
      <dgm:t>
        <a:bodyPr/>
        <a:lstStyle/>
        <a:p>
          <a:endParaRPr lang="ru-RU"/>
        </a:p>
      </dgm:t>
    </dgm:pt>
    <dgm:pt modelId="{DCD52485-6AD6-4BC0-AC08-FCFC0094F73F}">
      <dgm:prSet phldrT="[Текст]"/>
      <dgm:spPr/>
      <dgm:t>
        <a:bodyPr/>
        <a:lstStyle/>
        <a:p>
          <a:r>
            <a:rPr lang="ru-RU" dirty="0" smtClean="0"/>
            <a:t>Оснащены и обновлены учебные кабинеты</a:t>
          </a:r>
          <a:endParaRPr lang="ru-RU" dirty="0"/>
        </a:p>
      </dgm:t>
    </dgm:pt>
    <dgm:pt modelId="{D8019CC7-1E59-4760-A56F-D4E98275DDC0}" type="parTrans" cxnId="{628BEE05-56CC-4AF8-BB33-6235D788F6CF}">
      <dgm:prSet/>
      <dgm:spPr/>
      <dgm:t>
        <a:bodyPr/>
        <a:lstStyle/>
        <a:p>
          <a:endParaRPr lang="ru-RU"/>
        </a:p>
      </dgm:t>
    </dgm:pt>
    <dgm:pt modelId="{9B567656-81D5-4BE2-A654-B32643776EAA}" type="sibTrans" cxnId="{628BEE05-56CC-4AF8-BB33-6235D788F6CF}">
      <dgm:prSet/>
      <dgm:spPr/>
      <dgm:t>
        <a:bodyPr/>
        <a:lstStyle/>
        <a:p>
          <a:endParaRPr lang="ru-RU"/>
        </a:p>
      </dgm:t>
    </dgm:pt>
    <dgm:pt modelId="{5B11F299-2B5C-4871-8B5E-3322FD79DDE2}">
      <dgm:prSet phldrT="[Текст]"/>
      <dgm:spPr/>
      <dgm:t>
        <a:bodyPr/>
        <a:lstStyle/>
        <a:p>
          <a:r>
            <a:rPr lang="ru-RU" dirty="0" smtClean="0"/>
            <a:t>Разработана Модель организации образовательного процесса</a:t>
          </a:r>
          <a:endParaRPr lang="ru-RU" dirty="0"/>
        </a:p>
      </dgm:t>
    </dgm:pt>
    <dgm:pt modelId="{18AEEE52-EF99-468D-9655-25F98DF3821F}" type="parTrans" cxnId="{30CD3A15-F6E7-4A48-ACF0-6F3528D9F913}">
      <dgm:prSet/>
      <dgm:spPr/>
      <dgm:t>
        <a:bodyPr/>
        <a:lstStyle/>
        <a:p>
          <a:endParaRPr lang="ru-RU"/>
        </a:p>
      </dgm:t>
    </dgm:pt>
    <dgm:pt modelId="{C4D4AAB1-D379-43CD-BCE6-657595B92D80}" type="sibTrans" cxnId="{30CD3A15-F6E7-4A48-ACF0-6F3528D9F913}">
      <dgm:prSet/>
      <dgm:spPr/>
      <dgm:t>
        <a:bodyPr/>
        <a:lstStyle/>
        <a:p>
          <a:endParaRPr lang="ru-RU"/>
        </a:p>
      </dgm:t>
    </dgm:pt>
    <dgm:pt modelId="{15D9D1E1-99D7-4185-9D6F-7CD1B023A5F7}">
      <dgm:prSet phldrT="[Текст]"/>
      <dgm:spPr/>
      <dgm:t>
        <a:bodyPr/>
        <a:lstStyle/>
        <a:p>
          <a:r>
            <a:rPr lang="ru-RU" dirty="0" smtClean="0"/>
            <a:t>Прошли курсы повышения квалификации </a:t>
          </a:r>
          <a:endParaRPr lang="ru-RU" dirty="0"/>
        </a:p>
      </dgm:t>
    </dgm:pt>
    <dgm:pt modelId="{13521962-4622-48D8-A167-0B12EC869B57}" type="parTrans" cxnId="{CB96AF63-3CD6-441E-84A3-AFC923F7DD36}">
      <dgm:prSet/>
      <dgm:spPr/>
      <dgm:t>
        <a:bodyPr/>
        <a:lstStyle/>
        <a:p>
          <a:endParaRPr lang="ru-RU"/>
        </a:p>
      </dgm:t>
    </dgm:pt>
    <dgm:pt modelId="{8079E863-C07D-4A6F-A49E-15E96D389ECD}" type="sibTrans" cxnId="{CB96AF63-3CD6-441E-84A3-AFC923F7DD36}">
      <dgm:prSet/>
      <dgm:spPr/>
      <dgm:t>
        <a:bodyPr/>
        <a:lstStyle/>
        <a:p>
          <a:endParaRPr lang="ru-RU"/>
        </a:p>
      </dgm:t>
    </dgm:pt>
    <dgm:pt modelId="{19301D1B-B735-458B-80A0-00F8C9C83129}">
      <dgm:prSet phldrT="[Текст]"/>
      <dgm:spPr/>
      <dgm:t>
        <a:bodyPr/>
        <a:lstStyle/>
        <a:p>
          <a:r>
            <a:rPr lang="ru-RU" dirty="0" smtClean="0"/>
            <a:t>Разработан учебный план и новые образовательные программы </a:t>
          </a:r>
          <a:endParaRPr lang="ru-RU" dirty="0"/>
        </a:p>
      </dgm:t>
    </dgm:pt>
    <dgm:pt modelId="{629AC6C5-2DB6-4AEC-9438-D0119FE4B38A}" type="parTrans" cxnId="{4CE02F3D-210A-406E-9FB1-6BA1407B7432}">
      <dgm:prSet/>
      <dgm:spPr/>
      <dgm:t>
        <a:bodyPr/>
        <a:lstStyle/>
        <a:p>
          <a:endParaRPr lang="ru-RU"/>
        </a:p>
      </dgm:t>
    </dgm:pt>
    <dgm:pt modelId="{B7EC4E14-EA83-410D-A757-3CA5017B22DE}" type="sibTrans" cxnId="{4CE02F3D-210A-406E-9FB1-6BA1407B7432}">
      <dgm:prSet/>
      <dgm:spPr/>
      <dgm:t>
        <a:bodyPr/>
        <a:lstStyle/>
        <a:p>
          <a:endParaRPr lang="ru-RU"/>
        </a:p>
      </dgm:t>
    </dgm:pt>
    <dgm:pt modelId="{04D53C11-3342-434A-8CD5-C3EF18F53DEA}" type="pres">
      <dgm:prSet presAssocID="{A0D700AB-0BF9-40AA-B08B-AE419772FCFA}" presName="linearFlow" presStyleCnt="0">
        <dgm:presLayoutVars>
          <dgm:dir/>
          <dgm:resizeHandles val="exact"/>
        </dgm:presLayoutVars>
      </dgm:prSet>
      <dgm:spPr/>
    </dgm:pt>
    <dgm:pt modelId="{5D4C0DB7-C380-4A70-9300-222912205F7F}" type="pres">
      <dgm:prSet presAssocID="{DB68217A-30B5-4ED7-9165-3F552427BA72}" presName="composite" presStyleCnt="0"/>
      <dgm:spPr/>
    </dgm:pt>
    <dgm:pt modelId="{1FA3F7D6-B721-4CE9-8C56-CD2F5CA88B42}" type="pres">
      <dgm:prSet presAssocID="{DB68217A-30B5-4ED7-9165-3F552427BA72}" presName="imgShp" presStyleLbl="fgImgPlace1" presStyleIdx="0" presStyleCnt="5" custLinFactNeighborX="-930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BB57C2D-4EB9-4E5F-9E32-45B02559308F}" type="pres">
      <dgm:prSet presAssocID="{DB68217A-30B5-4ED7-9165-3F552427BA72}" presName="txShp" presStyleLbl="node1" presStyleIdx="0" presStyleCnt="5" custScaleX="95867" custLinFactNeighborX="743" custLinFactNeighborY="32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147239-8F4B-4E7D-BDA4-66C760467902}" type="pres">
      <dgm:prSet presAssocID="{822BA86F-03EC-4C01-8E28-4EFFE1A8184A}" presName="spacing" presStyleCnt="0"/>
      <dgm:spPr/>
    </dgm:pt>
    <dgm:pt modelId="{837A693D-3F1D-49A4-8AFB-09DA4D3564FE}" type="pres">
      <dgm:prSet presAssocID="{DCD52485-6AD6-4BC0-AC08-FCFC0094F73F}" presName="composite" presStyleCnt="0"/>
      <dgm:spPr/>
    </dgm:pt>
    <dgm:pt modelId="{9FDD2364-9F36-490E-9F48-B4D3D8EECB43}" type="pres">
      <dgm:prSet presAssocID="{DCD52485-6AD6-4BC0-AC08-FCFC0094F73F}" presName="imgShp" presStyleLbl="fgImgPlace1" presStyleIdx="1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9FAC7F3-E326-4B98-BE00-4E41F41D6AFD}" type="pres">
      <dgm:prSet presAssocID="{DCD52485-6AD6-4BC0-AC08-FCFC0094F73F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E5C35A-6C00-4BCB-BB54-43E4EA346A39}" type="pres">
      <dgm:prSet presAssocID="{9B567656-81D5-4BE2-A654-B32643776EAA}" presName="spacing" presStyleCnt="0"/>
      <dgm:spPr/>
    </dgm:pt>
    <dgm:pt modelId="{2C9D3435-DB08-4C3A-9E0D-E27421099D26}" type="pres">
      <dgm:prSet presAssocID="{5B11F299-2B5C-4871-8B5E-3322FD79DDE2}" presName="composite" presStyleCnt="0"/>
      <dgm:spPr/>
    </dgm:pt>
    <dgm:pt modelId="{7AFCDB32-DAC0-4DAB-89E9-D8E8C8D5CA33}" type="pres">
      <dgm:prSet presAssocID="{5B11F299-2B5C-4871-8B5E-3322FD79DDE2}" presName="imgShp" presStyleLbl="fgImgPlace1" presStyleIdx="2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B93FCF5-97CA-4742-B5E4-ADFDE9F012FF}" type="pres">
      <dgm:prSet presAssocID="{5B11F299-2B5C-4871-8B5E-3322FD79DDE2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66ED04-7BF8-4A69-92F2-1E9520C7ED6B}" type="pres">
      <dgm:prSet presAssocID="{C4D4AAB1-D379-43CD-BCE6-657595B92D80}" presName="spacing" presStyleCnt="0"/>
      <dgm:spPr/>
    </dgm:pt>
    <dgm:pt modelId="{0571B2A8-745E-4401-A824-7EE0CC879AFF}" type="pres">
      <dgm:prSet presAssocID="{19301D1B-B735-458B-80A0-00F8C9C83129}" presName="composite" presStyleCnt="0"/>
      <dgm:spPr/>
    </dgm:pt>
    <dgm:pt modelId="{B70B2525-3899-48EA-8BFC-C4951769CCE8}" type="pres">
      <dgm:prSet presAssocID="{19301D1B-B735-458B-80A0-00F8C9C83129}" presName="imgShp" presStyleLbl="fgImgPlace1" presStyleIdx="3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D180B7C-744B-4AB6-9022-8A4B418E6020}" type="pres">
      <dgm:prSet presAssocID="{19301D1B-B735-458B-80A0-00F8C9C83129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DC893B-B80C-4C39-97A0-D681A578426E}" type="pres">
      <dgm:prSet presAssocID="{B7EC4E14-EA83-410D-A757-3CA5017B22DE}" presName="spacing" presStyleCnt="0"/>
      <dgm:spPr/>
    </dgm:pt>
    <dgm:pt modelId="{1F453977-2852-424D-B450-5C186EAC2C05}" type="pres">
      <dgm:prSet presAssocID="{15D9D1E1-99D7-4185-9D6F-7CD1B023A5F7}" presName="composite" presStyleCnt="0"/>
      <dgm:spPr/>
    </dgm:pt>
    <dgm:pt modelId="{B5BD4732-E3DB-4196-A196-AC32D799B145}" type="pres">
      <dgm:prSet presAssocID="{15D9D1E1-99D7-4185-9D6F-7CD1B023A5F7}" presName="imgShp" presStyleLbl="fgImgPlace1" presStyleIdx="4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AC5B9F6-C99F-4766-9624-B0F110BE0C62}" type="pres">
      <dgm:prSet presAssocID="{15D9D1E1-99D7-4185-9D6F-7CD1B023A5F7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3F5D7F-505A-4191-B9D6-EB1246D6F63D}" type="presOf" srcId="{19301D1B-B735-458B-80A0-00F8C9C83129}" destId="{FD180B7C-744B-4AB6-9022-8A4B418E6020}" srcOrd="0" destOrd="0" presId="urn:microsoft.com/office/officeart/2005/8/layout/vList3"/>
    <dgm:cxn modelId="{81A506B2-5BB1-44F8-8628-AAE4790F1654}" type="presOf" srcId="{15D9D1E1-99D7-4185-9D6F-7CD1B023A5F7}" destId="{0AC5B9F6-C99F-4766-9624-B0F110BE0C62}" srcOrd="0" destOrd="0" presId="urn:microsoft.com/office/officeart/2005/8/layout/vList3"/>
    <dgm:cxn modelId="{CB96AF63-3CD6-441E-84A3-AFC923F7DD36}" srcId="{A0D700AB-0BF9-40AA-B08B-AE419772FCFA}" destId="{15D9D1E1-99D7-4185-9D6F-7CD1B023A5F7}" srcOrd="4" destOrd="0" parTransId="{13521962-4622-48D8-A167-0B12EC869B57}" sibTransId="{8079E863-C07D-4A6F-A49E-15E96D389ECD}"/>
    <dgm:cxn modelId="{37E2FAE7-EFC0-4D75-88D0-7AFE89DBEC54}" type="presOf" srcId="{DCD52485-6AD6-4BC0-AC08-FCFC0094F73F}" destId="{39FAC7F3-E326-4B98-BE00-4E41F41D6AFD}" srcOrd="0" destOrd="0" presId="urn:microsoft.com/office/officeart/2005/8/layout/vList3"/>
    <dgm:cxn modelId="{2AC2FDDE-C14E-447F-989E-AEDE998E400F}" type="presOf" srcId="{5B11F299-2B5C-4871-8B5E-3322FD79DDE2}" destId="{6B93FCF5-97CA-4742-B5E4-ADFDE9F012FF}" srcOrd="0" destOrd="0" presId="urn:microsoft.com/office/officeart/2005/8/layout/vList3"/>
    <dgm:cxn modelId="{628BEE05-56CC-4AF8-BB33-6235D788F6CF}" srcId="{A0D700AB-0BF9-40AA-B08B-AE419772FCFA}" destId="{DCD52485-6AD6-4BC0-AC08-FCFC0094F73F}" srcOrd="1" destOrd="0" parTransId="{D8019CC7-1E59-4760-A56F-D4E98275DDC0}" sibTransId="{9B567656-81D5-4BE2-A654-B32643776EAA}"/>
    <dgm:cxn modelId="{3AF279CD-2EA1-475F-BB3A-19FC5B81582E}" type="presOf" srcId="{DB68217A-30B5-4ED7-9165-3F552427BA72}" destId="{DBB57C2D-4EB9-4E5F-9E32-45B02559308F}" srcOrd="0" destOrd="0" presId="urn:microsoft.com/office/officeart/2005/8/layout/vList3"/>
    <dgm:cxn modelId="{1752CF5D-2699-496F-A066-901F8DCD7861}" srcId="{A0D700AB-0BF9-40AA-B08B-AE419772FCFA}" destId="{DB68217A-30B5-4ED7-9165-3F552427BA72}" srcOrd="0" destOrd="0" parTransId="{EC9F591C-CFD8-47E4-ACD5-C39B93F9B641}" sibTransId="{822BA86F-03EC-4C01-8E28-4EFFE1A8184A}"/>
    <dgm:cxn modelId="{02562B8E-B0EC-4B43-B4A6-D7D43CD2BCE0}" type="presOf" srcId="{A0D700AB-0BF9-40AA-B08B-AE419772FCFA}" destId="{04D53C11-3342-434A-8CD5-C3EF18F53DEA}" srcOrd="0" destOrd="0" presId="urn:microsoft.com/office/officeart/2005/8/layout/vList3"/>
    <dgm:cxn modelId="{30CD3A15-F6E7-4A48-ACF0-6F3528D9F913}" srcId="{A0D700AB-0BF9-40AA-B08B-AE419772FCFA}" destId="{5B11F299-2B5C-4871-8B5E-3322FD79DDE2}" srcOrd="2" destOrd="0" parTransId="{18AEEE52-EF99-468D-9655-25F98DF3821F}" sibTransId="{C4D4AAB1-D379-43CD-BCE6-657595B92D80}"/>
    <dgm:cxn modelId="{4CE02F3D-210A-406E-9FB1-6BA1407B7432}" srcId="{A0D700AB-0BF9-40AA-B08B-AE419772FCFA}" destId="{19301D1B-B735-458B-80A0-00F8C9C83129}" srcOrd="3" destOrd="0" parTransId="{629AC6C5-2DB6-4AEC-9438-D0119FE4B38A}" sibTransId="{B7EC4E14-EA83-410D-A757-3CA5017B22DE}"/>
    <dgm:cxn modelId="{5B17066F-9AE9-4155-8DE9-A59D3A0B6821}" type="presParOf" srcId="{04D53C11-3342-434A-8CD5-C3EF18F53DEA}" destId="{5D4C0DB7-C380-4A70-9300-222912205F7F}" srcOrd="0" destOrd="0" presId="urn:microsoft.com/office/officeart/2005/8/layout/vList3"/>
    <dgm:cxn modelId="{492208BF-6C7C-49B4-B93B-31CA66CF8BB9}" type="presParOf" srcId="{5D4C0DB7-C380-4A70-9300-222912205F7F}" destId="{1FA3F7D6-B721-4CE9-8C56-CD2F5CA88B42}" srcOrd="0" destOrd="0" presId="urn:microsoft.com/office/officeart/2005/8/layout/vList3"/>
    <dgm:cxn modelId="{260F7E75-6CAA-4846-BDE9-9E0DE4468F52}" type="presParOf" srcId="{5D4C0DB7-C380-4A70-9300-222912205F7F}" destId="{DBB57C2D-4EB9-4E5F-9E32-45B02559308F}" srcOrd="1" destOrd="0" presId="urn:microsoft.com/office/officeart/2005/8/layout/vList3"/>
    <dgm:cxn modelId="{5CCABC56-693F-4B30-BEB0-78AB15B1D0EE}" type="presParOf" srcId="{04D53C11-3342-434A-8CD5-C3EF18F53DEA}" destId="{87147239-8F4B-4E7D-BDA4-66C760467902}" srcOrd="1" destOrd="0" presId="urn:microsoft.com/office/officeart/2005/8/layout/vList3"/>
    <dgm:cxn modelId="{F7230712-0C85-46F4-98B9-FFF5514D8FC3}" type="presParOf" srcId="{04D53C11-3342-434A-8CD5-C3EF18F53DEA}" destId="{837A693D-3F1D-49A4-8AFB-09DA4D3564FE}" srcOrd="2" destOrd="0" presId="urn:microsoft.com/office/officeart/2005/8/layout/vList3"/>
    <dgm:cxn modelId="{4B44CAA2-7AE0-4FDC-884F-DF791D1331D9}" type="presParOf" srcId="{837A693D-3F1D-49A4-8AFB-09DA4D3564FE}" destId="{9FDD2364-9F36-490E-9F48-B4D3D8EECB43}" srcOrd="0" destOrd="0" presId="urn:microsoft.com/office/officeart/2005/8/layout/vList3"/>
    <dgm:cxn modelId="{C7BB1A64-0B42-4611-B88E-B5FF8F8EEC2E}" type="presParOf" srcId="{837A693D-3F1D-49A4-8AFB-09DA4D3564FE}" destId="{39FAC7F3-E326-4B98-BE00-4E41F41D6AFD}" srcOrd="1" destOrd="0" presId="urn:microsoft.com/office/officeart/2005/8/layout/vList3"/>
    <dgm:cxn modelId="{7ACB7D77-882B-4C6F-8306-04C95F476D85}" type="presParOf" srcId="{04D53C11-3342-434A-8CD5-C3EF18F53DEA}" destId="{DFE5C35A-6C00-4BCB-BB54-43E4EA346A39}" srcOrd="3" destOrd="0" presId="urn:microsoft.com/office/officeart/2005/8/layout/vList3"/>
    <dgm:cxn modelId="{0D1EA661-7116-4F33-8AF0-7D2FF2C6D29C}" type="presParOf" srcId="{04D53C11-3342-434A-8CD5-C3EF18F53DEA}" destId="{2C9D3435-DB08-4C3A-9E0D-E27421099D26}" srcOrd="4" destOrd="0" presId="urn:microsoft.com/office/officeart/2005/8/layout/vList3"/>
    <dgm:cxn modelId="{4EAE5A9F-26CA-489C-AFA5-93BB0796BE6F}" type="presParOf" srcId="{2C9D3435-DB08-4C3A-9E0D-E27421099D26}" destId="{7AFCDB32-DAC0-4DAB-89E9-D8E8C8D5CA33}" srcOrd="0" destOrd="0" presId="urn:microsoft.com/office/officeart/2005/8/layout/vList3"/>
    <dgm:cxn modelId="{BFD65ECC-1E66-46A3-843C-AEBC4B846C26}" type="presParOf" srcId="{2C9D3435-DB08-4C3A-9E0D-E27421099D26}" destId="{6B93FCF5-97CA-4742-B5E4-ADFDE9F012FF}" srcOrd="1" destOrd="0" presId="urn:microsoft.com/office/officeart/2005/8/layout/vList3"/>
    <dgm:cxn modelId="{F652EBF7-5671-45C8-B5B7-55DDD576460C}" type="presParOf" srcId="{04D53C11-3342-434A-8CD5-C3EF18F53DEA}" destId="{6B66ED04-7BF8-4A69-92F2-1E9520C7ED6B}" srcOrd="5" destOrd="0" presId="urn:microsoft.com/office/officeart/2005/8/layout/vList3"/>
    <dgm:cxn modelId="{113EA523-2420-4E28-81DA-4BBC2ECE5935}" type="presParOf" srcId="{04D53C11-3342-434A-8CD5-C3EF18F53DEA}" destId="{0571B2A8-745E-4401-A824-7EE0CC879AFF}" srcOrd="6" destOrd="0" presId="urn:microsoft.com/office/officeart/2005/8/layout/vList3"/>
    <dgm:cxn modelId="{7D7BECA4-51CC-4B85-9CBA-C7A89492AA05}" type="presParOf" srcId="{0571B2A8-745E-4401-A824-7EE0CC879AFF}" destId="{B70B2525-3899-48EA-8BFC-C4951769CCE8}" srcOrd="0" destOrd="0" presId="urn:microsoft.com/office/officeart/2005/8/layout/vList3"/>
    <dgm:cxn modelId="{ABD8DD15-D0F6-4016-9A2B-FA53DFBFD246}" type="presParOf" srcId="{0571B2A8-745E-4401-A824-7EE0CC879AFF}" destId="{FD180B7C-744B-4AB6-9022-8A4B418E6020}" srcOrd="1" destOrd="0" presId="urn:microsoft.com/office/officeart/2005/8/layout/vList3"/>
    <dgm:cxn modelId="{0709C41B-D68E-4648-99E4-A9E7B745392D}" type="presParOf" srcId="{04D53C11-3342-434A-8CD5-C3EF18F53DEA}" destId="{7BDC893B-B80C-4C39-97A0-D681A578426E}" srcOrd="7" destOrd="0" presId="urn:microsoft.com/office/officeart/2005/8/layout/vList3"/>
    <dgm:cxn modelId="{386AC801-F3F6-4351-A2B9-264E23913D44}" type="presParOf" srcId="{04D53C11-3342-434A-8CD5-C3EF18F53DEA}" destId="{1F453977-2852-424D-B450-5C186EAC2C05}" srcOrd="8" destOrd="0" presId="urn:microsoft.com/office/officeart/2005/8/layout/vList3"/>
    <dgm:cxn modelId="{4AAE5FAD-ED9A-4280-9B24-51D2BF3289C1}" type="presParOf" srcId="{1F453977-2852-424D-B450-5C186EAC2C05}" destId="{B5BD4732-E3DB-4196-A196-AC32D799B145}" srcOrd="0" destOrd="0" presId="urn:microsoft.com/office/officeart/2005/8/layout/vList3"/>
    <dgm:cxn modelId="{3E4BE176-BCDC-40CC-85BD-EE6A5C82B503}" type="presParOf" srcId="{1F453977-2852-424D-B450-5C186EAC2C05}" destId="{0AC5B9F6-C99F-4766-9624-B0F110BE0C6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834233A-2A5B-4B47-A6FA-AECA1CBF23C3}" type="doc">
      <dgm:prSet loTypeId="urn:microsoft.com/office/officeart/2005/8/layout/hLis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0B1571C-7263-43EE-B833-0969CA36E4AC}">
      <dgm:prSet phldrT="[Текст]"/>
      <dgm:spPr/>
      <dgm:t>
        <a:bodyPr/>
        <a:lstStyle/>
        <a:p>
          <a:r>
            <a: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 </a:t>
          </a:r>
          <a:r>
            <a: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региональный отборочный этап </a:t>
          </a:r>
          <a:r>
            <a: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VII</a:t>
          </a:r>
          <a:r>
            <a: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национального </a:t>
          </a:r>
          <a:r>
            <a:rPr lang="ru-RU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чемпината</a:t>
          </a:r>
          <a:r>
            <a: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по профессиональному мастерству среди инвалидов и лиц с ОВЗ</a:t>
          </a:r>
          <a:br>
            <a: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</a:t>
          </a:r>
          <a:r>
            <a:rPr lang="ru-RU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Абилимпикс</a:t>
          </a:r>
          <a:r>
            <a: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2021» Республики Саха (Якутия)</a:t>
          </a:r>
          <a:endParaRPr lang="ru-RU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3EB9A0F-DA77-4DD0-855B-2FC21ACDEEEE}" type="parTrans" cxnId="{B5ACC34A-231B-4440-8AB2-AED20D829AB2}">
      <dgm:prSet/>
      <dgm:spPr/>
      <dgm:t>
        <a:bodyPr/>
        <a:lstStyle/>
        <a:p>
          <a:endParaRPr lang="ru-RU"/>
        </a:p>
      </dgm:t>
    </dgm:pt>
    <dgm:pt modelId="{04D873F9-3BCD-43E2-983B-E0BB75082469}" type="sibTrans" cxnId="{B5ACC34A-231B-4440-8AB2-AED20D829AB2}">
      <dgm:prSet/>
      <dgm:spPr/>
      <dgm:t>
        <a:bodyPr/>
        <a:lstStyle/>
        <a:p>
          <a:endParaRPr lang="ru-RU"/>
        </a:p>
      </dgm:t>
    </dgm:pt>
    <dgm:pt modelId="{36EBAEBD-1544-40A3-9D95-CD14E4FC4F87}">
      <dgm:prSet phldrT="[Текст]" custT="1"/>
      <dgm:spPr/>
      <dgm:t>
        <a:bodyPr anchor="t"/>
        <a:lstStyle/>
        <a:p>
          <a:r>
            <a:rPr lang="ru-RU" sz="1800" dirty="0" smtClean="0">
              <a:solidFill>
                <a:srgbClr val="FF0000"/>
              </a:solidFill>
            </a:rPr>
            <a:t>24 </a:t>
          </a:r>
        </a:p>
        <a:p>
          <a:r>
            <a:rPr lang="ru-RU" sz="1800" dirty="0" smtClean="0">
              <a:solidFill>
                <a:srgbClr val="FF0000"/>
              </a:solidFill>
            </a:rPr>
            <a:t>педагога </a:t>
          </a:r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прошли курсы </a:t>
          </a:r>
          <a:r>
            <a:rPr lang="ru-RU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реиональных</a:t>
          </a:r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экспетров</a:t>
          </a:r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(март, ноябрь 2021г.)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12DB96-F452-4661-9349-A89EB989B94A}" type="parTrans" cxnId="{16F1D288-6FFA-4E54-90E6-5051E0259333}">
      <dgm:prSet/>
      <dgm:spPr/>
      <dgm:t>
        <a:bodyPr/>
        <a:lstStyle/>
        <a:p>
          <a:endParaRPr lang="ru-RU"/>
        </a:p>
      </dgm:t>
    </dgm:pt>
    <dgm:pt modelId="{A9D2F34A-23B1-43FF-909E-0D232419872C}" type="sibTrans" cxnId="{16F1D288-6FFA-4E54-90E6-5051E0259333}">
      <dgm:prSet/>
      <dgm:spPr/>
      <dgm:t>
        <a:bodyPr/>
        <a:lstStyle/>
        <a:p>
          <a:endParaRPr lang="ru-RU"/>
        </a:p>
      </dgm:t>
    </dgm:pt>
    <dgm:pt modelId="{82E8924F-DD83-449E-ABCD-E46D8AF4C849}">
      <dgm:prSet phldrT="[Текст]" custT="1"/>
      <dgm:spPr/>
      <dgm:t>
        <a:bodyPr anchor="t"/>
        <a:lstStyle/>
        <a:p>
          <a:r>
            <a:rPr lang="ru-RU" sz="1800" dirty="0" smtClean="0">
              <a:solidFill>
                <a:srgbClr val="FF0000"/>
              </a:solidFill>
            </a:rPr>
            <a:t>6</a:t>
          </a:r>
        </a:p>
        <a:p>
          <a:r>
            <a:rPr lang="ru-RU" sz="1400" dirty="0" smtClean="0">
              <a:solidFill>
                <a:srgbClr val="FF0000"/>
              </a:solidFill>
            </a:rPr>
            <a:t>компетенций</a:t>
          </a:r>
        </a:p>
        <a:p>
          <a:r>
            <a:rPr lang="ru-RU" sz="14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Бисерплетение</a:t>
          </a:r>
          <a:endParaRPr lang="ru-RU" sz="14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Резьба по дереву</a:t>
          </a:r>
        </a:p>
        <a:p>
          <a:r>
            <a: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Вязание крючком</a:t>
          </a:r>
        </a:p>
        <a:p>
          <a:r>
            <a: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Мультимедийная журналистика</a:t>
          </a:r>
        </a:p>
        <a:p>
          <a:r>
            <a: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Поварское дело</a:t>
          </a:r>
        </a:p>
        <a:p>
          <a:r>
            <a: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Адаптивная физкультура</a:t>
          </a:r>
          <a:endParaRPr lang="ru-RU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2809CA7-C37C-44FD-9218-47B82C1680B2}" type="parTrans" cxnId="{92C9B216-371F-45DB-B5A4-09D198FDB7F7}">
      <dgm:prSet/>
      <dgm:spPr/>
      <dgm:t>
        <a:bodyPr/>
        <a:lstStyle/>
        <a:p>
          <a:endParaRPr lang="ru-RU"/>
        </a:p>
      </dgm:t>
    </dgm:pt>
    <dgm:pt modelId="{282B2291-8E5D-4BB2-8503-7E99189A00D3}" type="sibTrans" cxnId="{92C9B216-371F-45DB-B5A4-09D198FDB7F7}">
      <dgm:prSet/>
      <dgm:spPr/>
      <dgm:t>
        <a:bodyPr/>
        <a:lstStyle/>
        <a:p>
          <a:endParaRPr lang="ru-RU"/>
        </a:p>
      </dgm:t>
    </dgm:pt>
    <dgm:pt modelId="{2D024F81-18B4-440C-92F4-5E711FB124EB}">
      <dgm:prSet phldrT="[Текст]" custT="1"/>
      <dgm:spPr/>
      <dgm:t>
        <a:bodyPr anchor="t"/>
        <a:lstStyle/>
        <a:p>
          <a:r>
            <a:rPr lang="ru-RU" sz="1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 </a:t>
          </a:r>
        </a:p>
        <a:p>
          <a:r>
            <a:rPr lang="ru-RU" sz="1800" dirty="0" smtClean="0">
              <a:solidFill>
                <a:srgbClr val="FF0000"/>
              </a:solidFill>
            </a:rPr>
            <a:t>участников </a:t>
          </a:r>
          <a:r>
            <a:rPr lang="ru-RU" sz="1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от </a:t>
          </a:r>
        </a:p>
        <a:p>
          <a:r>
            <a:rPr lang="ru-RU" sz="1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ГКОУ С(Я) «РСКШИ для обучающихся с ТНР» </a:t>
          </a:r>
          <a:endParaRPr lang="ru-RU" sz="18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E48CA5-AE81-443D-A216-86D61E8F63C0}" type="parTrans" cxnId="{75FFC7F3-C2DE-4D54-A46C-E23609563E9D}">
      <dgm:prSet/>
      <dgm:spPr/>
      <dgm:t>
        <a:bodyPr/>
        <a:lstStyle/>
        <a:p>
          <a:endParaRPr lang="ru-RU"/>
        </a:p>
      </dgm:t>
    </dgm:pt>
    <dgm:pt modelId="{0A3CDDFE-950B-49C5-AEFA-3AA81F9CBCE4}" type="sibTrans" cxnId="{75FFC7F3-C2DE-4D54-A46C-E23609563E9D}">
      <dgm:prSet/>
      <dgm:spPr/>
      <dgm:t>
        <a:bodyPr/>
        <a:lstStyle/>
        <a:p>
          <a:endParaRPr lang="ru-RU"/>
        </a:p>
      </dgm:t>
    </dgm:pt>
    <dgm:pt modelId="{628BD4B7-640D-4D63-B76A-DAA69647BDF8}">
      <dgm:prSet phldrT="[Текст]" custT="1"/>
      <dgm:spPr/>
      <dgm:t>
        <a:bodyPr anchor="t"/>
        <a:lstStyle/>
        <a:p>
          <a:r>
            <a:rPr lang="ru-RU" sz="1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 </a:t>
          </a:r>
        </a:p>
        <a:p>
          <a:r>
            <a:rPr lang="ru-RU" sz="1800" dirty="0" smtClean="0">
              <a:solidFill>
                <a:srgbClr val="FF0000"/>
              </a:solidFill>
            </a:rPr>
            <a:t>медалей</a:t>
          </a:r>
        </a:p>
        <a:p>
          <a:r>
            <a:rPr lang="ru-RU" sz="1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 золотых</a:t>
          </a:r>
          <a:r>
            <a:rPr lang="ru-RU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  <a:p>
          <a:r>
            <a:rPr lang="ru-RU" sz="1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 серебряных </a:t>
          </a:r>
        </a:p>
        <a:p>
          <a:r>
            <a:rPr lang="ru-RU" sz="1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 бронзовых</a:t>
          </a:r>
          <a:endParaRPr lang="ru-RU" sz="16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789249-AF26-47C8-BCB7-DEBD2D6E3C17}" type="parTrans" cxnId="{39DE87CD-82BD-446E-BF1E-D62C061BCDE1}">
      <dgm:prSet/>
      <dgm:spPr/>
      <dgm:t>
        <a:bodyPr/>
        <a:lstStyle/>
        <a:p>
          <a:endParaRPr lang="ru-RU"/>
        </a:p>
      </dgm:t>
    </dgm:pt>
    <dgm:pt modelId="{303CFFFC-724E-4C59-B787-10F4D2FFE56E}" type="sibTrans" cxnId="{39DE87CD-82BD-446E-BF1E-D62C061BCDE1}">
      <dgm:prSet/>
      <dgm:spPr/>
      <dgm:t>
        <a:bodyPr/>
        <a:lstStyle/>
        <a:p>
          <a:endParaRPr lang="ru-RU"/>
        </a:p>
      </dgm:t>
    </dgm:pt>
    <dgm:pt modelId="{E18E1072-00BA-48F6-8E9D-79F11B56CC11}">
      <dgm:prSet phldrT="[Текст]" custT="1"/>
      <dgm:spPr/>
      <dgm:t>
        <a:bodyPr anchor="t"/>
        <a:lstStyle/>
        <a:p>
          <a:r>
            <a:rPr lang="en-US" sz="1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III </a:t>
          </a:r>
          <a:r>
            <a:rPr lang="ru-RU" sz="1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место</a:t>
          </a:r>
        </a:p>
        <a:p>
          <a:r>
            <a: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 лучший результат  среди образовательных организаций Республики Саха (Якутия)</a:t>
          </a:r>
          <a:endParaRPr lang="ru-RU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EE1B2F-AFBA-479D-97E5-CBFDE6F1A488}" type="parTrans" cxnId="{49446E17-B0A7-46FC-B6F8-E6106ADB9420}">
      <dgm:prSet/>
      <dgm:spPr/>
      <dgm:t>
        <a:bodyPr/>
        <a:lstStyle/>
        <a:p>
          <a:endParaRPr lang="ru-RU"/>
        </a:p>
      </dgm:t>
    </dgm:pt>
    <dgm:pt modelId="{C321CE99-DB79-4C3A-B31B-7AF8E0FAD410}" type="sibTrans" cxnId="{49446E17-B0A7-46FC-B6F8-E6106ADB9420}">
      <dgm:prSet/>
      <dgm:spPr/>
      <dgm:t>
        <a:bodyPr/>
        <a:lstStyle/>
        <a:p>
          <a:endParaRPr lang="ru-RU"/>
        </a:p>
      </dgm:t>
    </dgm:pt>
    <dgm:pt modelId="{7E232A5F-593E-4732-BACE-6C7C0C722CD3}" type="pres">
      <dgm:prSet presAssocID="{F834233A-2A5B-4B47-A6FA-AECA1CBF23C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4F485FB-F4EB-4070-A757-5CAF76D1FCEB}" type="pres">
      <dgm:prSet presAssocID="{10B1571C-7263-43EE-B833-0969CA36E4AC}" presName="roof" presStyleLbl="dkBgShp" presStyleIdx="0" presStyleCnt="2"/>
      <dgm:spPr/>
      <dgm:t>
        <a:bodyPr/>
        <a:lstStyle/>
        <a:p>
          <a:endParaRPr lang="ru-RU"/>
        </a:p>
      </dgm:t>
    </dgm:pt>
    <dgm:pt modelId="{9F6ACD5D-FDF9-4228-896E-0303058213B8}" type="pres">
      <dgm:prSet presAssocID="{10B1571C-7263-43EE-B833-0969CA36E4AC}" presName="pillars" presStyleCnt="0"/>
      <dgm:spPr/>
    </dgm:pt>
    <dgm:pt modelId="{D62F55CA-5CC2-4D4F-B2C8-EAC3F1D4B8DE}" type="pres">
      <dgm:prSet presAssocID="{10B1571C-7263-43EE-B833-0969CA36E4AC}" presName="pillar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12F116-41AB-47EE-A2AE-975B14C8551E}" type="pres">
      <dgm:prSet presAssocID="{82E8924F-DD83-449E-ABCD-E46D8AF4C849}" presName="pillar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41104F-4575-450B-8E0C-885120637BA5}" type="pres">
      <dgm:prSet presAssocID="{2D024F81-18B4-440C-92F4-5E711FB124EB}" presName="pillar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3E37ED-2B75-4E19-87DD-F5A6ED85BAAC}" type="pres">
      <dgm:prSet presAssocID="{628BD4B7-640D-4D63-B76A-DAA69647BDF8}" presName="pillar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56A945-E69E-40E4-90E3-3C37BAE7B231}" type="pres">
      <dgm:prSet presAssocID="{E18E1072-00BA-48F6-8E9D-79F11B56CC11}" presName="pillar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F2B4E9-ADFC-4182-8546-1711CAFAEEE6}" type="pres">
      <dgm:prSet presAssocID="{10B1571C-7263-43EE-B833-0969CA36E4AC}" presName="base" presStyleLbl="dkBgShp" presStyleIdx="1" presStyleCnt="2"/>
      <dgm:spPr/>
    </dgm:pt>
  </dgm:ptLst>
  <dgm:cxnLst>
    <dgm:cxn modelId="{B5ACC34A-231B-4440-8AB2-AED20D829AB2}" srcId="{F834233A-2A5B-4B47-A6FA-AECA1CBF23C3}" destId="{10B1571C-7263-43EE-B833-0969CA36E4AC}" srcOrd="0" destOrd="0" parTransId="{43EB9A0F-DA77-4DD0-855B-2FC21ACDEEEE}" sibTransId="{04D873F9-3BCD-43E2-983B-E0BB75082469}"/>
    <dgm:cxn modelId="{92C9B216-371F-45DB-B5A4-09D198FDB7F7}" srcId="{10B1571C-7263-43EE-B833-0969CA36E4AC}" destId="{82E8924F-DD83-449E-ABCD-E46D8AF4C849}" srcOrd="1" destOrd="0" parTransId="{12809CA7-C37C-44FD-9218-47B82C1680B2}" sibTransId="{282B2291-8E5D-4BB2-8503-7E99189A00D3}"/>
    <dgm:cxn modelId="{541934C0-07F4-44A6-A11C-6124CE427820}" type="presOf" srcId="{F834233A-2A5B-4B47-A6FA-AECA1CBF23C3}" destId="{7E232A5F-593E-4732-BACE-6C7C0C722CD3}" srcOrd="0" destOrd="0" presId="urn:microsoft.com/office/officeart/2005/8/layout/hList3"/>
    <dgm:cxn modelId="{EDC46C29-2720-4490-9ED4-C732B802311C}" type="presOf" srcId="{82E8924F-DD83-449E-ABCD-E46D8AF4C849}" destId="{F512F116-41AB-47EE-A2AE-975B14C8551E}" srcOrd="0" destOrd="0" presId="urn:microsoft.com/office/officeart/2005/8/layout/hList3"/>
    <dgm:cxn modelId="{2045D97A-979D-4935-959F-BD611D8E24F0}" type="presOf" srcId="{2D024F81-18B4-440C-92F4-5E711FB124EB}" destId="{0641104F-4575-450B-8E0C-885120637BA5}" srcOrd="0" destOrd="0" presId="urn:microsoft.com/office/officeart/2005/8/layout/hList3"/>
    <dgm:cxn modelId="{16F1D288-6FFA-4E54-90E6-5051E0259333}" srcId="{10B1571C-7263-43EE-B833-0969CA36E4AC}" destId="{36EBAEBD-1544-40A3-9D95-CD14E4FC4F87}" srcOrd="0" destOrd="0" parTransId="{0612DB96-F452-4661-9349-A89EB989B94A}" sibTransId="{A9D2F34A-23B1-43FF-909E-0D232419872C}"/>
    <dgm:cxn modelId="{916C99FD-0952-49F1-8BA1-BA49ADB8A043}" type="presOf" srcId="{E18E1072-00BA-48F6-8E9D-79F11B56CC11}" destId="{2C56A945-E69E-40E4-90E3-3C37BAE7B231}" srcOrd="0" destOrd="0" presId="urn:microsoft.com/office/officeart/2005/8/layout/hList3"/>
    <dgm:cxn modelId="{39DE87CD-82BD-446E-BF1E-D62C061BCDE1}" srcId="{10B1571C-7263-43EE-B833-0969CA36E4AC}" destId="{628BD4B7-640D-4D63-B76A-DAA69647BDF8}" srcOrd="3" destOrd="0" parTransId="{62789249-AF26-47C8-BCB7-DEBD2D6E3C17}" sibTransId="{303CFFFC-724E-4C59-B787-10F4D2FFE56E}"/>
    <dgm:cxn modelId="{75FFC7F3-C2DE-4D54-A46C-E23609563E9D}" srcId="{10B1571C-7263-43EE-B833-0969CA36E4AC}" destId="{2D024F81-18B4-440C-92F4-5E711FB124EB}" srcOrd="2" destOrd="0" parTransId="{96E48CA5-AE81-443D-A216-86D61E8F63C0}" sibTransId="{0A3CDDFE-950B-49C5-AEFA-3AA81F9CBCE4}"/>
    <dgm:cxn modelId="{15766489-969B-44CB-BAD3-1B36805E2935}" type="presOf" srcId="{10B1571C-7263-43EE-B833-0969CA36E4AC}" destId="{94F485FB-F4EB-4070-A757-5CAF76D1FCEB}" srcOrd="0" destOrd="0" presId="urn:microsoft.com/office/officeart/2005/8/layout/hList3"/>
    <dgm:cxn modelId="{8B2DB2A7-DC37-497F-BA50-058A5EA6F541}" type="presOf" srcId="{628BD4B7-640D-4D63-B76A-DAA69647BDF8}" destId="{3A3E37ED-2B75-4E19-87DD-F5A6ED85BAAC}" srcOrd="0" destOrd="0" presId="urn:microsoft.com/office/officeart/2005/8/layout/hList3"/>
    <dgm:cxn modelId="{49446E17-B0A7-46FC-B6F8-E6106ADB9420}" srcId="{10B1571C-7263-43EE-B833-0969CA36E4AC}" destId="{E18E1072-00BA-48F6-8E9D-79F11B56CC11}" srcOrd="4" destOrd="0" parTransId="{6EEE1B2F-AFBA-479D-97E5-CBFDE6F1A488}" sibTransId="{C321CE99-DB79-4C3A-B31B-7AF8E0FAD410}"/>
    <dgm:cxn modelId="{D0E01D9C-5F7B-40DE-BA4C-62138C6D1235}" type="presOf" srcId="{36EBAEBD-1544-40A3-9D95-CD14E4FC4F87}" destId="{D62F55CA-5CC2-4D4F-B2C8-EAC3F1D4B8DE}" srcOrd="0" destOrd="0" presId="urn:microsoft.com/office/officeart/2005/8/layout/hList3"/>
    <dgm:cxn modelId="{AD4A9905-4514-429F-B8B0-185A538AFE49}" type="presParOf" srcId="{7E232A5F-593E-4732-BACE-6C7C0C722CD3}" destId="{94F485FB-F4EB-4070-A757-5CAF76D1FCEB}" srcOrd="0" destOrd="0" presId="urn:microsoft.com/office/officeart/2005/8/layout/hList3"/>
    <dgm:cxn modelId="{CBEEE234-B99A-470C-BD43-36E48CEF92A1}" type="presParOf" srcId="{7E232A5F-593E-4732-BACE-6C7C0C722CD3}" destId="{9F6ACD5D-FDF9-4228-896E-0303058213B8}" srcOrd="1" destOrd="0" presId="urn:microsoft.com/office/officeart/2005/8/layout/hList3"/>
    <dgm:cxn modelId="{9DBD708B-BF65-4679-9E70-C7DECF2E4F9B}" type="presParOf" srcId="{9F6ACD5D-FDF9-4228-896E-0303058213B8}" destId="{D62F55CA-5CC2-4D4F-B2C8-EAC3F1D4B8DE}" srcOrd="0" destOrd="0" presId="urn:microsoft.com/office/officeart/2005/8/layout/hList3"/>
    <dgm:cxn modelId="{856F0B58-2A62-41DA-B331-726CEB864B02}" type="presParOf" srcId="{9F6ACD5D-FDF9-4228-896E-0303058213B8}" destId="{F512F116-41AB-47EE-A2AE-975B14C8551E}" srcOrd="1" destOrd="0" presId="urn:microsoft.com/office/officeart/2005/8/layout/hList3"/>
    <dgm:cxn modelId="{6E167896-6328-417D-948C-722885250DA0}" type="presParOf" srcId="{9F6ACD5D-FDF9-4228-896E-0303058213B8}" destId="{0641104F-4575-450B-8E0C-885120637BA5}" srcOrd="2" destOrd="0" presId="urn:microsoft.com/office/officeart/2005/8/layout/hList3"/>
    <dgm:cxn modelId="{50A6CA0C-D884-4E41-98A4-B67CBEEDE453}" type="presParOf" srcId="{9F6ACD5D-FDF9-4228-896E-0303058213B8}" destId="{3A3E37ED-2B75-4E19-87DD-F5A6ED85BAAC}" srcOrd="3" destOrd="0" presId="urn:microsoft.com/office/officeart/2005/8/layout/hList3"/>
    <dgm:cxn modelId="{72E11DDE-1D74-4637-BF7E-855F9DAFD82A}" type="presParOf" srcId="{9F6ACD5D-FDF9-4228-896E-0303058213B8}" destId="{2C56A945-E69E-40E4-90E3-3C37BAE7B231}" srcOrd="4" destOrd="0" presId="urn:microsoft.com/office/officeart/2005/8/layout/hList3"/>
    <dgm:cxn modelId="{C7800405-F767-4C87-863F-0BEF683DA476}" type="presParOf" srcId="{7E232A5F-593E-4732-BACE-6C7C0C722CD3}" destId="{7BF2B4E9-ADFC-4182-8546-1711CAFAEEE6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730EC95-2898-48B9-A9E9-2474A02F5718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F37F802-7C07-4DD1-8216-4882CF5474CE}">
      <dgm:prSet phldrT="[Текст]" custT="1"/>
      <dgm:spPr/>
      <dgm:t>
        <a:bodyPr/>
        <a:lstStyle/>
        <a:p>
          <a:r>
            <a:rPr lang="ru-RU" sz="2000" dirty="0" smtClean="0"/>
            <a:t>104 участника анкеты</a:t>
          </a:r>
          <a:endParaRPr lang="ru-RU" sz="2000" dirty="0"/>
        </a:p>
      </dgm:t>
    </dgm:pt>
    <dgm:pt modelId="{F850EB54-B5F0-4F8A-A4B8-F268A83E5AF2}" type="parTrans" cxnId="{69D44B54-14B2-4D33-B081-2DA8459FD111}">
      <dgm:prSet/>
      <dgm:spPr/>
      <dgm:t>
        <a:bodyPr/>
        <a:lstStyle/>
        <a:p>
          <a:endParaRPr lang="ru-RU" sz="1200"/>
        </a:p>
      </dgm:t>
    </dgm:pt>
    <dgm:pt modelId="{41DBB29B-6AB9-43C0-A9B9-3F8AD97470FD}" type="sibTrans" cxnId="{69D44B54-14B2-4D33-B081-2DA8459FD111}">
      <dgm:prSet/>
      <dgm:spPr/>
      <dgm:t>
        <a:bodyPr/>
        <a:lstStyle/>
        <a:p>
          <a:endParaRPr lang="ru-RU" sz="1200"/>
        </a:p>
      </dgm:t>
    </dgm:pt>
    <dgm:pt modelId="{F9FB9B62-B55A-4A6E-ABAE-917831C3AC61}">
      <dgm:prSet phldrT="[Текст]" custT="1"/>
      <dgm:spPr/>
      <dgm:t>
        <a:bodyPr/>
        <a:lstStyle/>
        <a:p>
          <a:r>
            <a:rPr lang="ru-RU" sz="2000" dirty="0" smtClean="0"/>
            <a:t>15 вопросов</a:t>
          </a:r>
          <a:endParaRPr lang="ru-RU" sz="2000" dirty="0"/>
        </a:p>
      </dgm:t>
    </dgm:pt>
    <dgm:pt modelId="{BF8D5940-0E6B-4D66-AC6E-B6D3790D3BCF}" type="parTrans" cxnId="{73B9E35C-EE05-4CD1-9F95-A7C70FA8CEF8}">
      <dgm:prSet/>
      <dgm:spPr/>
      <dgm:t>
        <a:bodyPr/>
        <a:lstStyle/>
        <a:p>
          <a:endParaRPr lang="ru-RU" sz="1200"/>
        </a:p>
      </dgm:t>
    </dgm:pt>
    <dgm:pt modelId="{5AC33631-EE1D-4DEA-85BA-0AF32101EDD0}" type="sibTrans" cxnId="{73B9E35C-EE05-4CD1-9F95-A7C70FA8CEF8}">
      <dgm:prSet/>
      <dgm:spPr/>
      <dgm:t>
        <a:bodyPr/>
        <a:lstStyle/>
        <a:p>
          <a:endParaRPr lang="ru-RU" sz="1200"/>
        </a:p>
      </dgm:t>
    </dgm:pt>
    <dgm:pt modelId="{C595F221-3D00-4F74-B95A-6BF3985EEEB5}">
      <dgm:prSet phldrT="[Текст]" custT="1"/>
      <dgm:spPr/>
      <dgm:t>
        <a:bodyPr/>
        <a:lstStyle/>
        <a:p>
          <a:r>
            <a:rPr lang="ru-RU" sz="2000" dirty="0" smtClean="0"/>
            <a:t>25 классов</a:t>
          </a:r>
          <a:endParaRPr lang="ru-RU" sz="2000" dirty="0"/>
        </a:p>
      </dgm:t>
    </dgm:pt>
    <dgm:pt modelId="{83F69D85-085C-44CB-86D3-0B7A1DAC5EB0}" type="parTrans" cxnId="{79C02609-DC5F-4603-AF86-78A3B5E3959F}">
      <dgm:prSet/>
      <dgm:spPr/>
      <dgm:t>
        <a:bodyPr/>
        <a:lstStyle/>
        <a:p>
          <a:endParaRPr lang="ru-RU" sz="1200"/>
        </a:p>
      </dgm:t>
    </dgm:pt>
    <dgm:pt modelId="{E1B6F1EB-2FE8-4465-BF7B-6E44EFB0A9E2}" type="sibTrans" cxnId="{79C02609-DC5F-4603-AF86-78A3B5E3959F}">
      <dgm:prSet/>
      <dgm:spPr/>
      <dgm:t>
        <a:bodyPr/>
        <a:lstStyle/>
        <a:p>
          <a:endParaRPr lang="ru-RU" sz="1200"/>
        </a:p>
      </dgm:t>
    </dgm:pt>
    <dgm:pt modelId="{5ABCDB59-DBA6-4A77-948B-820F46EDD70F}" type="pres">
      <dgm:prSet presAssocID="{D730EC95-2898-48B9-A9E9-2474A02F571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513942E-9950-4919-A40E-EFE6E137CCEE}" type="pres">
      <dgm:prSet presAssocID="{5F37F802-7C07-4DD1-8216-4882CF5474CE}" presName="parentLin" presStyleCnt="0"/>
      <dgm:spPr/>
    </dgm:pt>
    <dgm:pt modelId="{8EE99BF3-A3DD-4C00-A961-C713E471E772}" type="pres">
      <dgm:prSet presAssocID="{5F37F802-7C07-4DD1-8216-4882CF5474CE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EEE7DEAB-8B99-434C-8894-BC6410EF343C}" type="pres">
      <dgm:prSet presAssocID="{5F37F802-7C07-4DD1-8216-4882CF5474C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26C1CC-2363-4000-A51E-062050130044}" type="pres">
      <dgm:prSet presAssocID="{5F37F802-7C07-4DD1-8216-4882CF5474CE}" presName="negativeSpace" presStyleCnt="0"/>
      <dgm:spPr/>
    </dgm:pt>
    <dgm:pt modelId="{D9EE51F4-DC9F-4D93-B3AC-32705D647941}" type="pres">
      <dgm:prSet presAssocID="{5F37F802-7C07-4DD1-8216-4882CF5474CE}" presName="childText" presStyleLbl="conFgAcc1" presStyleIdx="0" presStyleCnt="3">
        <dgm:presLayoutVars>
          <dgm:bulletEnabled val="1"/>
        </dgm:presLayoutVars>
      </dgm:prSet>
      <dgm:spPr/>
    </dgm:pt>
    <dgm:pt modelId="{5BD2987E-7754-41E4-A61F-9B6202454EF0}" type="pres">
      <dgm:prSet presAssocID="{41DBB29B-6AB9-43C0-A9B9-3F8AD97470FD}" presName="spaceBetweenRectangles" presStyleCnt="0"/>
      <dgm:spPr/>
    </dgm:pt>
    <dgm:pt modelId="{BADBD966-1013-49B7-BB92-B57743B051F2}" type="pres">
      <dgm:prSet presAssocID="{F9FB9B62-B55A-4A6E-ABAE-917831C3AC61}" presName="parentLin" presStyleCnt="0"/>
      <dgm:spPr/>
    </dgm:pt>
    <dgm:pt modelId="{2A378549-5CD1-4082-ABBE-102B856837AF}" type="pres">
      <dgm:prSet presAssocID="{F9FB9B62-B55A-4A6E-ABAE-917831C3AC61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1C1D1B1D-ED4F-47D8-BAFC-C71E8F99B5CE}" type="pres">
      <dgm:prSet presAssocID="{F9FB9B62-B55A-4A6E-ABAE-917831C3AC6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26B011-5682-4D28-8B84-ECA14D1E8A65}" type="pres">
      <dgm:prSet presAssocID="{F9FB9B62-B55A-4A6E-ABAE-917831C3AC61}" presName="negativeSpace" presStyleCnt="0"/>
      <dgm:spPr/>
    </dgm:pt>
    <dgm:pt modelId="{75799656-9CC7-408E-A67B-DC0EB44521E4}" type="pres">
      <dgm:prSet presAssocID="{F9FB9B62-B55A-4A6E-ABAE-917831C3AC61}" presName="childText" presStyleLbl="conFgAcc1" presStyleIdx="1" presStyleCnt="3">
        <dgm:presLayoutVars>
          <dgm:bulletEnabled val="1"/>
        </dgm:presLayoutVars>
      </dgm:prSet>
      <dgm:spPr/>
    </dgm:pt>
    <dgm:pt modelId="{40D3D05D-C9AB-4A17-AE42-662367126CD5}" type="pres">
      <dgm:prSet presAssocID="{5AC33631-EE1D-4DEA-85BA-0AF32101EDD0}" presName="spaceBetweenRectangles" presStyleCnt="0"/>
      <dgm:spPr/>
    </dgm:pt>
    <dgm:pt modelId="{6515CC50-1C18-442F-9B9D-D14C6B5C666F}" type="pres">
      <dgm:prSet presAssocID="{C595F221-3D00-4F74-B95A-6BF3985EEEB5}" presName="parentLin" presStyleCnt="0"/>
      <dgm:spPr/>
    </dgm:pt>
    <dgm:pt modelId="{2DDD0564-5378-4AC9-ACDB-A99E22F0BCBE}" type="pres">
      <dgm:prSet presAssocID="{C595F221-3D00-4F74-B95A-6BF3985EEEB5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3B1C386F-A4AE-4311-AA0D-DB60B17DECB9}" type="pres">
      <dgm:prSet presAssocID="{C595F221-3D00-4F74-B95A-6BF3985EEEB5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E9DD1D-27BE-48DA-9508-C8CC025C2BD7}" type="pres">
      <dgm:prSet presAssocID="{C595F221-3D00-4F74-B95A-6BF3985EEEB5}" presName="negativeSpace" presStyleCnt="0"/>
      <dgm:spPr/>
    </dgm:pt>
    <dgm:pt modelId="{8EAA2448-6562-4F0D-B311-D8A4E98D2821}" type="pres">
      <dgm:prSet presAssocID="{C595F221-3D00-4F74-B95A-6BF3985EEEB5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0B3B18A-AD42-49E1-9672-B5FECCE0F414}" type="presOf" srcId="{F9FB9B62-B55A-4A6E-ABAE-917831C3AC61}" destId="{2A378549-5CD1-4082-ABBE-102B856837AF}" srcOrd="0" destOrd="0" presId="urn:microsoft.com/office/officeart/2005/8/layout/list1"/>
    <dgm:cxn modelId="{73B9E35C-EE05-4CD1-9F95-A7C70FA8CEF8}" srcId="{D730EC95-2898-48B9-A9E9-2474A02F5718}" destId="{F9FB9B62-B55A-4A6E-ABAE-917831C3AC61}" srcOrd="1" destOrd="0" parTransId="{BF8D5940-0E6B-4D66-AC6E-B6D3790D3BCF}" sibTransId="{5AC33631-EE1D-4DEA-85BA-0AF32101EDD0}"/>
    <dgm:cxn modelId="{45AA389F-D3EF-43AB-8C39-2EDDFD5ADED2}" type="presOf" srcId="{5F37F802-7C07-4DD1-8216-4882CF5474CE}" destId="{8EE99BF3-A3DD-4C00-A961-C713E471E772}" srcOrd="0" destOrd="0" presId="urn:microsoft.com/office/officeart/2005/8/layout/list1"/>
    <dgm:cxn modelId="{B4F9634E-8AFE-4C07-BAF6-D43233D99EB5}" type="presOf" srcId="{C595F221-3D00-4F74-B95A-6BF3985EEEB5}" destId="{3B1C386F-A4AE-4311-AA0D-DB60B17DECB9}" srcOrd="1" destOrd="0" presId="urn:microsoft.com/office/officeart/2005/8/layout/list1"/>
    <dgm:cxn modelId="{D2E88002-76FB-410F-A378-6F405F78640A}" type="presOf" srcId="{F9FB9B62-B55A-4A6E-ABAE-917831C3AC61}" destId="{1C1D1B1D-ED4F-47D8-BAFC-C71E8F99B5CE}" srcOrd="1" destOrd="0" presId="urn:microsoft.com/office/officeart/2005/8/layout/list1"/>
    <dgm:cxn modelId="{DAEA89FC-86A6-49D1-895B-8AB0310B96A3}" type="presOf" srcId="{C595F221-3D00-4F74-B95A-6BF3985EEEB5}" destId="{2DDD0564-5378-4AC9-ACDB-A99E22F0BCBE}" srcOrd="0" destOrd="0" presId="urn:microsoft.com/office/officeart/2005/8/layout/list1"/>
    <dgm:cxn modelId="{69D44B54-14B2-4D33-B081-2DA8459FD111}" srcId="{D730EC95-2898-48B9-A9E9-2474A02F5718}" destId="{5F37F802-7C07-4DD1-8216-4882CF5474CE}" srcOrd="0" destOrd="0" parTransId="{F850EB54-B5F0-4F8A-A4B8-F268A83E5AF2}" sibTransId="{41DBB29B-6AB9-43C0-A9B9-3F8AD97470FD}"/>
    <dgm:cxn modelId="{79C02609-DC5F-4603-AF86-78A3B5E3959F}" srcId="{D730EC95-2898-48B9-A9E9-2474A02F5718}" destId="{C595F221-3D00-4F74-B95A-6BF3985EEEB5}" srcOrd="2" destOrd="0" parTransId="{83F69D85-085C-44CB-86D3-0B7A1DAC5EB0}" sibTransId="{E1B6F1EB-2FE8-4465-BF7B-6E44EFB0A9E2}"/>
    <dgm:cxn modelId="{6CEB5C97-205E-4C99-A8F5-5C2EFA5B2B43}" type="presOf" srcId="{5F37F802-7C07-4DD1-8216-4882CF5474CE}" destId="{EEE7DEAB-8B99-434C-8894-BC6410EF343C}" srcOrd="1" destOrd="0" presId="urn:microsoft.com/office/officeart/2005/8/layout/list1"/>
    <dgm:cxn modelId="{BC97D50A-E791-41F5-98FB-3B7453F6EBBF}" type="presOf" srcId="{D730EC95-2898-48B9-A9E9-2474A02F5718}" destId="{5ABCDB59-DBA6-4A77-948B-820F46EDD70F}" srcOrd="0" destOrd="0" presId="urn:microsoft.com/office/officeart/2005/8/layout/list1"/>
    <dgm:cxn modelId="{BCDBE17E-8E66-4839-8C5D-D011964B2949}" type="presParOf" srcId="{5ABCDB59-DBA6-4A77-948B-820F46EDD70F}" destId="{6513942E-9950-4919-A40E-EFE6E137CCEE}" srcOrd="0" destOrd="0" presId="urn:microsoft.com/office/officeart/2005/8/layout/list1"/>
    <dgm:cxn modelId="{B6B2B8F3-0873-45B6-ADDF-03A5DC77C0D5}" type="presParOf" srcId="{6513942E-9950-4919-A40E-EFE6E137CCEE}" destId="{8EE99BF3-A3DD-4C00-A961-C713E471E772}" srcOrd="0" destOrd="0" presId="urn:microsoft.com/office/officeart/2005/8/layout/list1"/>
    <dgm:cxn modelId="{455942FF-F50D-46E4-940E-2042577F8AB1}" type="presParOf" srcId="{6513942E-9950-4919-A40E-EFE6E137CCEE}" destId="{EEE7DEAB-8B99-434C-8894-BC6410EF343C}" srcOrd="1" destOrd="0" presId="urn:microsoft.com/office/officeart/2005/8/layout/list1"/>
    <dgm:cxn modelId="{A3656804-B55D-4305-9AE2-5633D8F37B28}" type="presParOf" srcId="{5ABCDB59-DBA6-4A77-948B-820F46EDD70F}" destId="{6226C1CC-2363-4000-A51E-062050130044}" srcOrd="1" destOrd="0" presId="urn:microsoft.com/office/officeart/2005/8/layout/list1"/>
    <dgm:cxn modelId="{D20DBE68-E907-4768-9B17-1FCAC7F2227F}" type="presParOf" srcId="{5ABCDB59-DBA6-4A77-948B-820F46EDD70F}" destId="{D9EE51F4-DC9F-4D93-B3AC-32705D647941}" srcOrd="2" destOrd="0" presId="urn:microsoft.com/office/officeart/2005/8/layout/list1"/>
    <dgm:cxn modelId="{056FF037-7FCF-4926-B5BB-E257F09F79B7}" type="presParOf" srcId="{5ABCDB59-DBA6-4A77-948B-820F46EDD70F}" destId="{5BD2987E-7754-41E4-A61F-9B6202454EF0}" srcOrd="3" destOrd="0" presId="urn:microsoft.com/office/officeart/2005/8/layout/list1"/>
    <dgm:cxn modelId="{186BC918-B3FF-4A5F-95E3-6AE3951D7ACF}" type="presParOf" srcId="{5ABCDB59-DBA6-4A77-948B-820F46EDD70F}" destId="{BADBD966-1013-49B7-BB92-B57743B051F2}" srcOrd="4" destOrd="0" presId="urn:microsoft.com/office/officeart/2005/8/layout/list1"/>
    <dgm:cxn modelId="{59A0105F-C780-4A55-9BED-1DE59DA1A330}" type="presParOf" srcId="{BADBD966-1013-49B7-BB92-B57743B051F2}" destId="{2A378549-5CD1-4082-ABBE-102B856837AF}" srcOrd="0" destOrd="0" presId="urn:microsoft.com/office/officeart/2005/8/layout/list1"/>
    <dgm:cxn modelId="{DD6B166E-8EA6-4271-BEBE-261EBDDC8F38}" type="presParOf" srcId="{BADBD966-1013-49B7-BB92-B57743B051F2}" destId="{1C1D1B1D-ED4F-47D8-BAFC-C71E8F99B5CE}" srcOrd="1" destOrd="0" presId="urn:microsoft.com/office/officeart/2005/8/layout/list1"/>
    <dgm:cxn modelId="{31A0F356-374E-4B2F-BDCF-D04A297AEAB1}" type="presParOf" srcId="{5ABCDB59-DBA6-4A77-948B-820F46EDD70F}" destId="{5726B011-5682-4D28-8B84-ECA14D1E8A65}" srcOrd="5" destOrd="0" presId="urn:microsoft.com/office/officeart/2005/8/layout/list1"/>
    <dgm:cxn modelId="{821EBD43-B26D-49FB-A41F-FD168DFADE9F}" type="presParOf" srcId="{5ABCDB59-DBA6-4A77-948B-820F46EDD70F}" destId="{75799656-9CC7-408E-A67B-DC0EB44521E4}" srcOrd="6" destOrd="0" presId="urn:microsoft.com/office/officeart/2005/8/layout/list1"/>
    <dgm:cxn modelId="{C9667862-B113-44B2-9D27-2C8EED2FC367}" type="presParOf" srcId="{5ABCDB59-DBA6-4A77-948B-820F46EDD70F}" destId="{40D3D05D-C9AB-4A17-AE42-662367126CD5}" srcOrd="7" destOrd="0" presId="urn:microsoft.com/office/officeart/2005/8/layout/list1"/>
    <dgm:cxn modelId="{50C1AA7D-A161-44A3-A258-9466BD96ACD0}" type="presParOf" srcId="{5ABCDB59-DBA6-4A77-948B-820F46EDD70F}" destId="{6515CC50-1C18-442F-9B9D-D14C6B5C666F}" srcOrd="8" destOrd="0" presId="urn:microsoft.com/office/officeart/2005/8/layout/list1"/>
    <dgm:cxn modelId="{E8E146C6-625B-4D45-8C0D-630C1B1378D6}" type="presParOf" srcId="{6515CC50-1C18-442F-9B9D-D14C6B5C666F}" destId="{2DDD0564-5378-4AC9-ACDB-A99E22F0BCBE}" srcOrd="0" destOrd="0" presId="urn:microsoft.com/office/officeart/2005/8/layout/list1"/>
    <dgm:cxn modelId="{439D2596-DF36-410B-A219-81F3AFED4EB9}" type="presParOf" srcId="{6515CC50-1C18-442F-9B9D-D14C6B5C666F}" destId="{3B1C386F-A4AE-4311-AA0D-DB60B17DECB9}" srcOrd="1" destOrd="0" presId="urn:microsoft.com/office/officeart/2005/8/layout/list1"/>
    <dgm:cxn modelId="{93E53CB7-868D-47CA-BED1-948495441792}" type="presParOf" srcId="{5ABCDB59-DBA6-4A77-948B-820F46EDD70F}" destId="{DEE9DD1D-27BE-48DA-9508-C8CC025C2BD7}" srcOrd="9" destOrd="0" presId="urn:microsoft.com/office/officeart/2005/8/layout/list1"/>
    <dgm:cxn modelId="{D6B5C735-18E9-44FF-8693-6AFE967A8234}" type="presParOf" srcId="{5ABCDB59-DBA6-4A77-948B-820F46EDD70F}" destId="{8EAA2448-6562-4F0D-B311-D8A4E98D282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7825C80-29AD-4522-BEA7-BED16C8EEE72}" type="doc">
      <dgm:prSet loTypeId="urn:microsoft.com/office/officeart/2008/layout/PictureAccent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3C830906-9E50-464E-99A9-6CC099CDAE91}">
      <dgm:prSet phldrT="[Текст]"/>
      <dgm:spPr/>
      <dgm:t>
        <a:bodyPr/>
        <a:lstStyle/>
        <a:p>
          <a:r>
            <a:rPr lang="ru-RU" dirty="0" smtClean="0"/>
            <a:t>Предложения участников опросной анкеты</a:t>
          </a:r>
          <a:endParaRPr lang="ru-RU" dirty="0"/>
        </a:p>
      </dgm:t>
    </dgm:pt>
    <dgm:pt modelId="{8428C829-CBAC-4F7D-9A45-00F1573110D6}" type="parTrans" cxnId="{DF0A3F8E-D19E-400F-8629-2C3BF33AA043}">
      <dgm:prSet/>
      <dgm:spPr/>
      <dgm:t>
        <a:bodyPr/>
        <a:lstStyle/>
        <a:p>
          <a:endParaRPr lang="ru-RU"/>
        </a:p>
      </dgm:t>
    </dgm:pt>
    <dgm:pt modelId="{00922E92-DD2C-43B8-98FB-B2254BC2DBAB}" type="sibTrans" cxnId="{DF0A3F8E-D19E-400F-8629-2C3BF33AA043}">
      <dgm:prSet/>
      <dgm:spPr/>
      <dgm:t>
        <a:bodyPr/>
        <a:lstStyle/>
        <a:p>
          <a:endParaRPr lang="ru-RU"/>
        </a:p>
      </dgm:t>
    </dgm:pt>
    <dgm:pt modelId="{AA5D3CAF-8840-4107-A6B0-48D6DCE1B476}">
      <dgm:prSet phldrT="[Текст]"/>
      <dgm:spPr/>
      <dgm:t>
        <a:bodyPr/>
        <a:lstStyle/>
        <a:p>
          <a:r>
            <a:rPr lang="ru-RU" dirty="0" smtClean="0"/>
            <a:t>Построить (ускорить строительство) новой школы</a:t>
          </a:r>
          <a:endParaRPr lang="ru-RU" dirty="0"/>
        </a:p>
      </dgm:t>
    </dgm:pt>
    <dgm:pt modelId="{87CCA660-CB02-4633-81E9-70A54A42B7E4}" type="parTrans" cxnId="{75CDA3CA-F327-48A4-9762-249CCBB86DE3}">
      <dgm:prSet/>
      <dgm:spPr/>
      <dgm:t>
        <a:bodyPr/>
        <a:lstStyle/>
        <a:p>
          <a:endParaRPr lang="ru-RU"/>
        </a:p>
      </dgm:t>
    </dgm:pt>
    <dgm:pt modelId="{25E4E9B9-EFA8-4F5C-9B03-F20E895FB05F}" type="sibTrans" cxnId="{75CDA3CA-F327-48A4-9762-249CCBB86DE3}">
      <dgm:prSet/>
      <dgm:spPr/>
      <dgm:t>
        <a:bodyPr/>
        <a:lstStyle/>
        <a:p>
          <a:endParaRPr lang="ru-RU"/>
        </a:p>
      </dgm:t>
    </dgm:pt>
    <dgm:pt modelId="{70A796A9-D775-43BC-8F50-6A3795C7A3AC}">
      <dgm:prSet phldrT="[Текст]"/>
      <dgm:spPr/>
      <dgm:t>
        <a:bodyPr/>
        <a:lstStyle/>
        <a:p>
          <a:r>
            <a:rPr lang="ru-RU" dirty="0" smtClean="0"/>
            <a:t>Перевозка автобусами начальных классов , и не только, в связи с удаленностью школы</a:t>
          </a:r>
          <a:endParaRPr lang="ru-RU" dirty="0"/>
        </a:p>
      </dgm:t>
    </dgm:pt>
    <dgm:pt modelId="{01D62712-B8B6-44AE-8601-DC602FD12CA8}" type="parTrans" cxnId="{F3F5C6E8-5BFA-4BBB-A99A-DE1EDC6A3504}">
      <dgm:prSet/>
      <dgm:spPr/>
      <dgm:t>
        <a:bodyPr/>
        <a:lstStyle/>
        <a:p>
          <a:endParaRPr lang="ru-RU"/>
        </a:p>
      </dgm:t>
    </dgm:pt>
    <dgm:pt modelId="{6C41B43F-F3D4-4903-B47D-1FC738A7F6AE}" type="sibTrans" cxnId="{F3F5C6E8-5BFA-4BBB-A99A-DE1EDC6A3504}">
      <dgm:prSet/>
      <dgm:spPr/>
      <dgm:t>
        <a:bodyPr/>
        <a:lstStyle/>
        <a:p>
          <a:endParaRPr lang="ru-RU"/>
        </a:p>
      </dgm:t>
    </dgm:pt>
    <dgm:pt modelId="{AC4B31F2-A625-410B-ACDC-83304E3FC393}">
      <dgm:prSet phldrT="[Текст]"/>
      <dgm:spPr/>
      <dgm:t>
        <a:bodyPr/>
        <a:lstStyle/>
        <a:p>
          <a:r>
            <a:rPr lang="ru-RU" dirty="0" smtClean="0"/>
            <a:t>Уделить внимание индивидуальным занятиям в </a:t>
          </a:r>
          <a:r>
            <a:rPr lang="ru-RU" dirty="0" err="1" smtClean="0"/>
            <a:t>т.ч.логопедов</a:t>
          </a:r>
          <a:endParaRPr lang="ru-RU" dirty="0"/>
        </a:p>
      </dgm:t>
    </dgm:pt>
    <dgm:pt modelId="{5A73039D-D6E1-4F1A-9471-3BA62E56AB17}" type="parTrans" cxnId="{69D7DB87-B04A-4B9A-B749-A3EDD235F92A}">
      <dgm:prSet/>
      <dgm:spPr/>
      <dgm:t>
        <a:bodyPr/>
        <a:lstStyle/>
        <a:p>
          <a:endParaRPr lang="ru-RU"/>
        </a:p>
      </dgm:t>
    </dgm:pt>
    <dgm:pt modelId="{B3AEE07D-745C-4833-AC5C-B38E7A7F1AC3}" type="sibTrans" cxnId="{69D7DB87-B04A-4B9A-B749-A3EDD235F92A}">
      <dgm:prSet/>
      <dgm:spPr/>
      <dgm:t>
        <a:bodyPr/>
        <a:lstStyle/>
        <a:p>
          <a:endParaRPr lang="ru-RU"/>
        </a:p>
      </dgm:t>
    </dgm:pt>
    <dgm:pt modelId="{F7880BD9-2D5C-4D7F-BCF6-563168B8DDA9}">
      <dgm:prSet phldrT="[Текст]"/>
      <dgm:spPr/>
      <dgm:t>
        <a:bodyPr/>
        <a:lstStyle/>
        <a:p>
          <a:r>
            <a:rPr lang="ru-RU" dirty="0" smtClean="0"/>
            <a:t>Улучшить работу сайта школы, АИС «Сетевой город. Образование»</a:t>
          </a:r>
          <a:endParaRPr lang="ru-RU" dirty="0"/>
        </a:p>
      </dgm:t>
    </dgm:pt>
    <dgm:pt modelId="{71334FC1-899F-4931-845E-D5720F37D666}" type="parTrans" cxnId="{F645338D-9590-493B-AEF6-102494F01463}">
      <dgm:prSet/>
      <dgm:spPr/>
      <dgm:t>
        <a:bodyPr/>
        <a:lstStyle/>
        <a:p>
          <a:endParaRPr lang="ru-RU"/>
        </a:p>
      </dgm:t>
    </dgm:pt>
    <dgm:pt modelId="{CA9680E6-B189-4CA4-90E9-38C3AC8C43E1}" type="sibTrans" cxnId="{F645338D-9590-493B-AEF6-102494F01463}">
      <dgm:prSet/>
      <dgm:spPr/>
      <dgm:t>
        <a:bodyPr/>
        <a:lstStyle/>
        <a:p>
          <a:endParaRPr lang="ru-RU"/>
        </a:p>
      </dgm:t>
    </dgm:pt>
    <dgm:pt modelId="{9A1A8156-C012-4A62-B9C1-9F23605B8C3B}">
      <dgm:prSet phldrT="[Текст]"/>
      <dgm:spPr/>
      <dgm:t>
        <a:bodyPr/>
        <a:lstStyle/>
        <a:p>
          <a:r>
            <a:rPr lang="ru-RU" dirty="0" smtClean="0"/>
            <a:t>Уделить внимание по работе с педагогическими кадрами</a:t>
          </a:r>
          <a:endParaRPr lang="ru-RU" dirty="0"/>
        </a:p>
      </dgm:t>
    </dgm:pt>
    <dgm:pt modelId="{FE5F1915-3D5F-41BA-9388-DF71A4F18EA5}" type="parTrans" cxnId="{673A0671-7FC1-4131-8306-F5BA36F04B9F}">
      <dgm:prSet/>
      <dgm:spPr/>
      <dgm:t>
        <a:bodyPr/>
        <a:lstStyle/>
        <a:p>
          <a:endParaRPr lang="ru-RU"/>
        </a:p>
      </dgm:t>
    </dgm:pt>
    <dgm:pt modelId="{0B258C14-941F-4737-B3D6-0B4038D3ECFF}" type="sibTrans" cxnId="{673A0671-7FC1-4131-8306-F5BA36F04B9F}">
      <dgm:prSet/>
      <dgm:spPr/>
      <dgm:t>
        <a:bodyPr/>
        <a:lstStyle/>
        <a:p>
          <a:endParaRPr lang="ru-RU"/>
        </a:p>
      </dgm:t>
    </dgm:pt>
    <dgm:pt modelId="{3A507A94-960D-4EC1-9BC8-7F3C1559D64A}" type="pres">
      <dgm:prSet presAssocID="{B7825C80-29AD-4522-BEA7-BED16C8EEE72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3AA75AD-F2D7-4E20-8511-0FFB461475D1}" type="pres">
      <dgm:prSet presAssocID="{3C830906-9E50-464E-99A9-6CC099CDAE91}" presName="root" presStyleCnt="0">
        <dgm:presLayoutVars>
          <dgm:chMax/>
          <dgm:chPref val="4"/>
        </dgm:presLayoutVars>
      </dgm:prSet>
      <dgm:spPr/>
    </dgm:pt>
    <dgm:pt modelId="{861C3426-C0B6-4902-9E7E-2C97C44B356A}" type="pres">
      <dgm:prSet presAssocID="{3C830906-9E50-464E-99A9-6CC099CDAE91}" presName="rootComposite" presStyleCnt="0">
        <dgm:presLayoutVars/>
      </dgm:prSet>
      <dgm:spPr/>
    </dgm:pt>
    <dgm:pt modelId="{AB9C86F3-AF91-4F28-9A71-EE55169DFD5C}" type="pres">
      <dgm:prSet presAssocID="{3C830906-9E50-464E-99A9-6CC099CDAE91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79A31247-1459-45FB-96FA-E08D8CB7F730}" type="pres">
      <dgm:prSet presAssocID="{3C830906-9E50-464E-99A9-6CC099CDAE91}" presName="childShape" presStyleCnt="0">
        <dgm:presLayoutVars>
          <dgm:chMax val="0"/>
          <dgm:chPref val="0"/>
        </dgm:presLayoutVars>
      </dgm:prSet>
      <dgm:spPr/>
    </dgm:pt>
    <dgm:pt modelId="{DC82DB39-5F44-4E61-8D31-E6074AFE5E1C}" type="pres">
      <dgm:prSet presAssocID="{AA5D3CAF-8840-4107-A6B0-48D6DCE1B476}" presName="childComposite" presStyleCnt="0">
        <dgm:presLayoutVars>
          <dgm:chMax val="0"/>
          <dgm:chPref val="0"/>
        </dgm:presLayoutVars>
      </dgm:prSet>
      <dgm:spPr/>
    </dgm:pt>
    <dgm:pt modelId="{6F171E4B-3E28-456F-BA61-841ED598CCA0}" type="pres">
      <dgm:prSet presAssocID="{AA5D3CAF-8840-4107-A6B0-48D6DCE1B476}" presName="Image" presStyleLbl="node1" presStyleIdx="0" presStyleCnt="5"/>
      <dgm:spPr/>
    </dgm:pt>
    <dgm:pt modelId="{BB6729F4-2389-46C9-80B4-9B1902A4154B}" type="pres">
      <dgm:prSet presAssocID="{AA5D3CAF-8840-4107-A6B0-48D6DCE1B476}" presName="childText" presStyleLbl="ln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2FA80A-CD2C-4577-9245-DC6EA0651847}" type="pres">
      <dgm:prSet presAssocID="{70A796A9-D775-43BC-8F50-6A3795C7A3AC}" presName="childComposite" presStyleCnt="0">
        <dgm:presLayoutVars>
          <dgm:chMax val="0"/>
          <dgm:chPref val="0"/>
        </dgm:presLayoutVars>
      </dgm:prSet>
      <dgm:spPr/>
    </dgm:pt>
    <dgm:pt modelId="{47FDBB26-84E6-409F-A9B1-DBE788173EA6}" type="pres">
      <dgm:prSet presAssocID="{70A796A9-D775-43BC-8F50-6A3795C7A3AC}" presName="Image" presStyleLbl="node1" presStyleIdx="1" presStyleCnt="5"/>
      <dgm:spPr/>
    </dgm:pt>
    <dgm:pt modelId="{C8481EE8-EB0E-46BE-A15D-2CA25A744D0E}" type="pres">
      <dgm:prSet presAssocID="{70A796A9-D775-43BC-8F50-6A3795C7A3AC}" presName="childText" presStyleLbl="ln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C3FEFE-6723-45F3-917E-CF0DCF5CCE1E}" type="pres">
      <dgm:prSet presAssocID="{AC4B31F2-A625-410B-ACDC-83304E3FC393}" presName="childComposite" presStyleCnt="0">
        <dgm:presLayoutVars>
          <dgm:chMax val="0"/>
          <dgm:chPref val="0"/>
        </dgm:presLayoutVars>
      </dgm:prSet>
      <dgm:spPr/>
    </dgm:pt>
    <dgm:pt modelId="{0D284B33-AF6F-4543-B5FC-C548846B3B5D}" type="pres">
      <dgm:prSet presAssocID="{AC4B31F2-A625-410B-ACDC-83304E3FC393}" presName="Image" presStyleLbl="node1" presStyleIdx="2" presStyleCnt="5"/>
      <dgm:spPr/>
    </dgm:pt>
    <dgm:pt modelId="{BAF1DBB6-EF16-4267-A637-038A1BFE6759}" type="pres">
      <dgm:prSet presAssocID="{AC4B31F2-A625-410B-ACDC-83304E3FC393}" presName="childText" presStyleLbl="lnNode1" presStyleIdx="2" presStyleCnt="5" custLinFactNeighborX="-234" custLinFactNeighborY="34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E6063A-FFC8-46EF-907B-31904C518777}" type="pres">
      <dgm:prSet presAssocID="{F7880BD9-2D5C-4D7F-BCF6-563168B8DDA9}" presName="childComposite" presStyleCnt="0">
        <dgm:presLayoutVars>
          <dgm:chMax val="0"/>
          <dgm:chPref val="0"/>
        </dgm:presLayoutVars>
      </dgm:prSet>
      <dgm:spPr/>
    </dgm:pt>
    <dgm:pt modelId="{C6441BF0-B4FB-4DC2-8658-CFEAD3A9EDA6}" type="pres">
      <dgm:prSet presAssocID="{F7880BD9-2D5C-4D7F-BCF6-563168B8DDA9}" presName="Image" presStyleLbl="node1" presStyleIdx="3" presStyleCnt="5"/>
      <dgm:spPr/>
    </dgm:pt>
    <dgm:pt modelId="{2E712C0C-5205-45E4-8E58-5D2C2D28C724}" type="pres">
      <dgm:prSet presAssocID="{F7880BD9-2D5C-4D7F-BCF6-563168B8DDA9}" presName="childText" presStyleLbl="ln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CC2DBB-EA89-4E22-8DAD-213A95B74F3B}" type="pres">
      <dgm:prSet presAssocID="{9A1A8156-C012-4A62-B9C1-9F23605B8C3B}" presName="childComposite" presStyleCnt="0">
        <dgm:presLayoutVars>
          <dgm:chMax val="0"/>
          <dgm:chPref val="0"/>
        </dgm:presLayoutVars>
      </dgm:prSet>
      <dgm:spPr/>
    </dgm:pt>
    <dgm:pt modelId="{9259294C-FDDF-4D40-8EBE-392BB583EAFD}" type="pres">
      <dgm:prSet presAssocID="{9A1A8156-C012-4A62-B9C1-9F23605B8C3B}" presName="Image" presStyleLbl="node1" presStyleIdx="4" presStyleCnt="5"/>
      <dgm:spPr/>
    </dgm:pt>
    <dgm:pt modelId="{C2250079-B3BD-44E7-8816-795D024D415C}" type="pres">
      <dgm:prSet presAssocID="{9A1A8156-C012-4A62-B9C1-9F23605B8C3B}" presName="childText" presStyleLbl="ln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7AE8AC8-908E-4095-A981-5E6643050D98}" type="presOf" srcId="{9A1A8156-C012-4A62-B9C1-9F23605B8C3B}" destId="{C2250079-B3BD-44E7-8816-795D024D415C}" srcOrd="0" destOrd="0" presId="urn:microsoft.com/office/officeart/2008/layout/PictureAccentList"/>
    <dgm:cxn modelId="{395EFDAB-E859-42F6-859A-02ECAC6CE99A}" type="presOf" srcId="{70A796A9-D775-43BC-8F50-6A3795C7A3AC}" destId="{C8481EE8-EB0E-46BE-A15D-2CA25A744D0E}" srcOrd="0" destOrd="0" presId="urn:microsoft.com/office/officeart/2008/layout/PictureAccentList"/>
    <dgm:cxn modelId="{75CDA3CA-F327-48A4-9762-249CCBB86DE3}" srcId="{3C830906-9E50-464E-99A9-6CC099CDAE91}" destId="{AA5D3CAF-8840-4107-A6B0-48D6DCE1B476}" srcOrd="0" destOrd="0" parTransId="{87CCA660-CB02-4633-81E9-70A54A42B7E4}" sibTransId="{25E4E9B9-EFA8-4F5C-9B03-F20E895FB05F}"/>
    <dgm:cxn modelId="{37D7F3D5-9DE6-4E11-BEAB-3F1084EDE808}" type="presOf" srcId="{AC4B31F2-A625-410B-ACDC-83304E3FC393}" destId="{BAF1DBB6-EF16-4267-A637-038A1BFE6759}" srcOrd="0" destOrd="0" presId="urn:microsoft.com/office/officeart/2008/layout/PictureAccentList"/>
    <dgm:cxn modelId="{69D7DB87-B04A-4B9A-B749-A3EDD235F92A}" srcId="{3C830906-9E50-464E-99A9-6CC099CDAE91}" destId="{AC4B31F2-A625-410B-ACDC-83304E3FC393}" srcOrd="2" destOrd="0" parTransId="{5A73039D-D6E1-4F1A-9471-3BA62E56AB17}" sibTransId="{B3AEE07D-745C-4833-AC5C-B38E7A7F1AC3}"/>
    <dgm:cxn modelId="{F645338D-9590-493B-AEF6-102494F01463}" srcId="{3C830906-9E50-464E-99A9-6CC099CDAE91}" destId="{F7880BD9-2D5C-4D7F-BCF6-563168B8DDA9}" srcOrd="3" destOrd="0" parTransId="{71334FC1-899F-4931-845E-D5720F37D666}" sibTransId="{CA9680E6-B189-4CA4-90E9-38C3AC8C43E1}"/>
    <dgm:cxn modelId="{673A0671-7FC1-4131-8306-F5BA36F04B9F}" srcId="{3C830906-9E50-464E-99A9-6CC099CDAE91}" destId="{9A1A8156-C012-4A62-B9C1-9F23605B8C3B}" srcOrd="4" destOrd="0" parTransId="{FE5F1915-3D5F-41BA-9388-DF71A4F18EA5}" sibTransId="{0B258C14-941F-4737-B3D6-0B4038D3ECFF}"/>
    <dgm:cxn modelId="{DC79AC11-B70F-4C63-B998-023FA19A32D4}" type="presOf" srcId="{AA5D3CAF-8840-4107-A6B0-48D6DCE1B476}" destId="{BB6729F4-2389-46C9-80B4-9B1902A4154B}" srcOrd="0" destOrd="0" presId="urn:microsoft.com/office/officeart/2008/layout/PictureAccentList"/>
    <dgm:cxn modelId="{FC80F735-641D-41BD-AE98-F3E948074C9A}" type="presOf" srcId="{F7880BD9-2D5C-4D7F-BCF6-563168B8DDA9}" destId="{2E712C0C-5205-45E4-8E58-5D2C2D28C724}" srcOrd="0" destOrd="0" presId="urn:microsoft.com/office/officeart/2008/layout/PictureAccentList"/>
    <dgm:cxn modelId="{F3F5C6E8-5BFA-4BBB-A99A-DE1EDC6A3504}" srcId="{3C830906-9E50-464E-99A9-6CC099CDAE91}" destId="{70A796A9-D775-43BC-8F50-6A3795C7A3AC}" srcOrd="1" destOrd="0" parTransId="{01D62712-B8B6-44AE-8601-DC602FD12CA8}" sibTransId="{6C41B43F-F3D4-4903-B47D-1FC738A7F6AE}"/>
    <dgm:cxn modelId="{DF0A3F8E-D19E-400F-8629-2C3BF33AA043}" srcId="{B7825C80-29AD-4522-BEA7-BED16C8EEE72}" destId="{3C830906-9E50-464E-99A9-6CC099CDAE91}" srcOrd="0" destOrd="0" parTransId="{8428C829-CBAC-4F7D-9A45-00F1573110D6}" sibTransId="{00922E92-DD2C-43B8-98FB-B2254BC2DBAB}"/>
    <dgm:cxn modelId="{CA7DB32F-6333-4AAE-98D2-A2B53E610B17}" type="presOf" srcId="{3C830906-9E50-464E-99A9-6CC099CDAE91}" destId="{AB9C86F3-AF91-4F28-9A71-EE55169DFD5C}" srcOrd="0" destOrd="0" presId="urn:microsoft.com/office/officeart/2008/layout/PictureAccentList"/>
    <dgm:cxn modelId="{01683F68-7A6A-478A-9EAF-27E787AA6924}" type="presOf" srcId="{B7825C80-29AD-4522-BEA7-BED16C8EEE72}" destId="{3A507A94-960D-4EC1-9BC8-7F3C1559D64A}" srcOrd="0" destOrd="0" presId="urn:microsoft.com/office/officeart/2008/layout/PictureAccentList"/>
    <dgm:cxn modelId="{3DEDDDC2-64A7-46A7-A455-B827617073C5}" type="presParOf" srcId="{3A507A94-960D-4EC1-9BC8-7F3C1559D64A}" destId="{53AA75AD-F2D7-4E20-8511-0FFB461475D1}" srcOrd="0" destOrd="0" presId="urn:microsoft.com/office/officeart/2008/layout/PictureAccentList"/>
    <dgm:cxn modelId="{F8C20F73-68FC-4147-A913-9D31247B5A3A}" type="presParOf" srcId="{53AA75AD-F2D7-4E20-8511-0FFB461475D1}" destId="{861C3426-C0B6-4902-9E7E-2C97C44B356A}" srcOrd="0" destOrd="0" presId="urn:microsoft.com/office/officeart/2008/layout/PictureAccentList"/>
    <dgm:cxn modelId="{8F4890C9-5F50-4C95-8779-7069F7C43580}" type="presParOf" srcId="{861C3426-C0B6-4902-9E7E-2C97C44B356A}" destId="{AB9C86F3-AF91-4F28-9A71-EE55169DFD5C}" srcOrd="0" destOrd="0" presId="urn:microsoft.com/office/officeart/2008/layout/PictureAccentList"/>
    <dgm:cxn modelId="{0917B060-2E28-418A-915F-32086AC8DA5F}" type="presParOf" srcId="{53AA75AD-F2D7-4E20-8511-0FFB461475D1}" destId="{79A31247-1459-45FB-96FA-E08D8CB7F730}" srcOrd="1" destOrd="0" presId="urn:microsoft.com/office/officeart/2008/layout/PictureAccentList"/>
    <dgm:cxn modelId="{41C056E7-C822-4836-8566-73FBDFE1CACE}" type="presParOf" srcId="{79A31247-1459-45FB-96FA-E08D8CB7F730}" destId="{DC82DB39-5F44-4E61-8D31-E6074AFE5E1C}" srcOrd="0" destOrd="0" presId="urn:microsoft.com/office/officeart/2008/layout/PictureAccentList"/>
    <dgm:cxn modelId="{536A17C2-CE5A-4547-BF28-64014D4B3B8B}" type="presParOf" srcId="{DC82DB39-5F44-4E61-8D31-E6074AFE5E1C}" destId="{6F171E4B-3E28-456F-BA61-841ED598CCA0}" srcOrd="0" destOrd="0" presId="urn:microsoft.com/office/officeart/2008/layout/PictureAccentList"/>
    <dgm:cxn modelId="{480EC3D2-2731-4E6F-8DA5-89741197730E}" type="presParOf" srcId="{DC82DB39-5F44-4E61-8D31-E6074AFE5E1C}" destId="{BB6729F4-2389-46C9-80B4-9B1902A4154B}" srcOrd="1" destOrd="0" presId="urn:microsoft.com/office/officeart/2008/layout/PictureAccentList"/>
    <dgm:cxn modelId="{630D2F73-EC02-4C80-84E7-5ADD6743F55E}" type="presParOf" srcId="{79A31247-1459-45FB-96FA-E08D8CB7F730}" destId="{F22FA80A-CD2C-4577-9245-DC6EA0651847}" srcOrd="1" destOrd="0" presId="urn:microsoft.com/office/officeart/2008/layout/PictureAccentList"/>
    <dgm:cxn modelId="{F9DD7ABE-0462-486E-8BC6-FB16627BCBF4}" type="presParOf" srcId="{F22FA80A-CD2C-4577-9245-DC6EA0651847}" destId="{47FDBB26-84E6-409F-A9B1-DBE788173EA6}" srcOrd="0" destOrd="0" presId="urn:microsoft.com/office/officeart/2008/layout/PictureAccentList"/>
    <dgm:cxn modelId="{513F0EFC-C1D3-466E-9F0D-7D0C7B943E12}" type="presParOf" srcId="{F22FA80A-CD2C-4577-9245-DC6EA0651847}" destId="{C8481EE8-EB0E-46BE-A15D-2CA25A744D0E}" srcOrd="1" destOrd="0" presId="urn:microsoft.com/office/officeart/2008/layout/PictureAccentList"/>
    <dgm:cxn modelId="{66A0B9B7-FC6A-47C9-AE09-F92871E748F5}" type="presParOf" srcId="{79A31247-1459-45FB-96FA-E08D8CB7F730}" destId="{82C3FEFE-6723-45F3-917E-CF0DCF5CCE1E}" srcOrd="2" destOrd="0" presId="urn:microsoft.com/office/officeart/2008/layout/PictureAccentList"/>
    <dgm:cxn modelId="{2BFB9368-285E-4286-AA6C-C33E105FE9A5}" type="presParOf" srcId="{82C3FEFE-6723-45F3-917E-CF0DCF5CCE1E}" destId="{0D284B33-AF6F-4543-B5FC-C548846B3B5D}" srcOrd="0" destOrd="0" presId="urn:microsoft.com/office/officeart/2008/layout/PictureAccentList"/>
    <dgm:cxn modelId="{B3464A3A-2754-4C54-B46F-D51E5688B33C}" type="presParOf" srcId="{82C3FEFE-6723-45F3-917E-CF0DCF5CCE1E}" destId="{BAF1DBB6-EF16-4267-A637-038A1BFE6759}" srcOrd="1" destOrd="0" presId="urn:microsoft.com/office/officeart/2008/layout/PictureAccentList"/>
    <dgm:cxn modelId="{FC31FDB6-FD68-4BBE-9A71-A045F86B9F77}" type="presParOf" srcId="{79A31247-1459-45FB-96FA-E08D8CB7F730}" destId="{4CE6063A-FFC8-46EF-907B-31904C518777}" srcOrd="3" destOrd="0" presId="urn:microsoft.com/office/officeart/2008/layout/PictureAccentList"/>
    <dgm:cxn modelId="{0C95B456-67BF-4ED7-BF5C-C26775B33725}" type="presParOf" srcId="{4CE6063A-FFC8-46EF-907B-31904C518777}" destId="{C6441BF0-B4FB-4DC2-8658-CFEAD3A9EDA6}" srcOrd="0" destOrd="0" presId="urn:microsoft.com/office/officeart/2008/layout/PictureAccentList"/>
    <dgm:cxn modelId="{29CD56DE-CCD2-4542-90C1-4CE46421D2A3}" type="presParOf" srcId="{4CE6063A-FFC8-46EF-907B-31904C518777}" destId="{2E712C0C-5205-45E4-8E58-5D2C2D28C724}" srcOrd="1" destOrd="0" presId="urn:microsoft.com/office/officeart/2008/layout/PictureAccentList"/>
    <dgm:cxn modelId="{F6D3F4B9-29CC-4342-8D22-E2E587641757}" type="presParOf" srcId="{79A31247-1459-45FB-96FA-E08D8CB7F730}" destId="{D1CC2DBB-EA89-4E22-8DAD-213A95B74F3B}" srcOrd="4" destOrd="0" presId="urn:microsoft.com/office/officeart/2008/layout/PictureAccentList"/>
    <dgm:cxn modelId="{9EB0D920-572B-4EF5-9667-996415790218}" type="presParOf" srcId="{D1CC2DBB-EA89-4E22-8DAD-213A95B74F3B}" destId="{9259294C-FDDF-4D40-8EBE-392BB583EAFD}" srcOrd="0" destOrd="0" presId="urn:microsoft.com/office/officeart/2008/layout/PictureAccentList"/>
    <dgm:cxn modelId="{E6A8579D-507D-4A85-82E1-5EF0CF3153BB}" type="presParOf" srcId="{D1CC2DBB-EA89-4E22-8DAD-213A95B74F3B}" destId="{C2250079-B3BD-44E7-8816-795D024D415C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FC1C243-F941-464F-9510-30421268F8A9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6328F45-1377-4983-B252-9588BF8D77F0}">
      <dgm:prSet phldrT="[Текст]" custT="1"/>
      <dgm:spPr>
        <a:ln>
          <a:noFill/>
        </a:ln>
      </dgm:spPr>
      <dgm:t>
        <a:bodyPr/>
        <a:lstStyle/>
        <a:p>
          <a:r>
            <a:rPr lang="ru-RU" sz="1800" dirty="0" smtClean="0">
              <a:solidFill>
                <a:srgbClr val="002060"/>
              </a:solidFill>
              <a:effectLst/>
            </a:rPr>
            <a:t>Подготовить и провести необходимые организационно-правовые действия, связанные с вводом в эксплуатацию нового здания школы в 3 квартале 2022 года.</a:t>
          </a:r>
          <a:endParaRPr lang="ru-RU" sz="1800" dirty="0">
            <a:solidFill>
              <a:srgbClr val="002060"/>
            </a:solidFill>
            <a:effectLst/>
          </a:endParaRPr>
        </a:p>
      </dgm:t>
    </dgm:pt>
    <dgm:pt modelId="{89F4FB3D-F620-4053-9EE1-B7AEEF3DF2C6}" type="parTrans" cxnId="{509C3181-086A-4261-943D-1CF0C5EFEABA}">
      <dgm:prSet/>
      <dgm:spPr/>
      <dgm:t>
        <a:bodyPr/>
        <a:lstStyle/>
        <a:p>
          <a:endParaRPr lang="ru-RU" sz="1800">
            <a:solidFill>
              <a:srgbClr val="002060"/>
            </a:solidFill>
            <a:effectLst/>
          </a:endParaRPr>
        </a:p>
      </dgm:t>
    </dgm:pt>
    <dgm:pt modelId="{C1E571A4-6C47-4DA1-AEA1-1BD99F81CBAA}" type="sibTrans" cxnId="{509C3181-086A-4261-943D-1CF0C5EFEABA}">
      <dgm:prSet/>
      <dgm:spPr/>
      <dgm:t>
        <a:bodyPr/>
        <a:lstStyle/>
        <a:p>
          <a:endParaRPr lang="ru-RU" sz="1800">
            <a:solidFill>
              <a:srgbClr val="002060"/>
            </a:solidFill>
            <a:effectLst/>
          </a:endParaRPr>
        </a:p>
      </dgm:t>
    </dgm:pt>
    <dgm:pt modelId="{D3E64608-06FF-406C-90F3-0CB1BD046FAD}">
      <dgm:prSet phldrT="[Текст]" custT="1"/>
      <dgm:spPr>
        <a:ln>
          <a:noFill/>
        </a:ln>
      </dgm:spPr>
      <dgm:t>
        <a:bodyPr/>
        <a:lstStyle/>
        <a:p>
          <a:r>
            <a:rPr lang="ru-RU" sz="1800" dirty="0" smtClean="0">
              <a:solidFill>
                <a:srgbClr val="002060"/>
              </a:solidFill>
              <a:effectLst/>
            </a:rPr>
            <a:t>Осуществить комплекс мер, направленных на реализацию ФГОС основного общего образования , утвержденного приказом Министерства Просвещения РФ №287 от 31 мая 2021года</a:t>
          </a:r>
          <a:endParaRPr lang="ru-RU" sz="1800" dirty="0">
            <a:solidFill>
              <a:srgbClr val="002060"/>
            </a:solidFill>
            <a:effectLst/>
          </a:endParaRPr>
        </a:p>
      </dgm:t>
    </dgm:pt>
    <dgm:pt modelId="{D2AE1240-92D5-4E0A-82B2-A7549E971101}" type="parTrans" cxnId="{C5843501-53A4-4583-BB52-F18CA0F8AEFB}">
      <dgm:prSet/>
      <dgm:spPr/>
      <dgm:t>
        <a:bodyPr/>
        <a:lstStyle/>
        <a:p>
          <a:endParaRPr lang="ru-RU" sz="1800">
            <a:solidFill>
              <a:srgbClr val="002060"/>
            </a:solidFill>
            <a:effectLst/>
          </a:endParaRPr>
        </a:p>
      </dgm:t>
    </dgm:pt>
    <dgm:pt modelId="{40C7DA00-FC6A-4DB8-BB7C-CA7A39845EB9}" type="sibTrans" cxnId="{C5843501-53A4-4583-BB52-F18CA0F8AEFB}">
      <dgm:prSet/>
      <dgm:spPr/>
      <dgm:t>
        <a:bodyPr/>
        <a:lstStyle/>
        <a:p>
          <a:endParaRPr lang="ru-RU" sz="1800">
            <a:solidFill>
              <a:srgbClr val="002060"/>
            </a:solidFill>
            <a:effectLst/>
          </a:endParaRPr>
        </a:p>
      </dgm:t>
    </dgm:pt>
    <dgm:pt modelId="{DDD6F264-7717-4F45-A344-98AA5339C7DA}">
      <dgm:prSet phldrT="[Текст]" custT="1"/>
      <dgm:spPr>
        <a:ln>
          <a:noFill/>
        </a:ln>
      </dgm:spPr>
      <dgm:t>
        <a:bodyPr/>
        <a:lstStyle/>
        <a:p>
          <a:r>
            <a:rPr lang="ru-RU" sz="1800" dirty="0" smtClean="0">
              <a:solidFill>
                <a:srgbClr val="002060"/>
              </a:solidFill>
              <a:effectLst/>
            </a:rPr>
            <a:t>Реализовать на уровне школы мероприятия, посвященные Году Культурного наследия народов </a:t>
          </a:r>
          <a:r>
            <a:rPr lang="ru-RU" sz="1800" dirty="0" err="1" smtClean="0">
              <a:solidFill>
                <a:srgbClr val="002060"/>
              </a:solidFill>
              <a:effectLst/>
            </a:rPr>
            <a:t>Росии</a:t>
          </a:r>
          <a:r>
            <a:rPr lang="ru-RU" sz="1800" dirty="0" smtClean="0">
              <a:solidFill>
                <a:srgbClr val="002060"/>
              </a:solidFill>
              <a:effectLst/>
            </a:rPr>
            <a:t>, Году Матери в Республике Саха (Якутия), Год Чтения Министерства образования и науки Республики  Саха (Якутия)</a:t>
          </a:r>
          <a:endParaRPr lang="ru-RU" sz="1800" dirty="0">
            <a:solidFill>
              <a:srgbClr val="002060"/>
            </a:solidFill>
            <a:effectLst/>
          </a:endParaRPr>
        </a:p>
      </dgm:t>
    </dgm:pt>
    <dgm:pt modelId="{6DD2282F-84C1-49BB-9BC0-C92C9C608198}" type="parTrans" cxnId="{C1ACCBC9-6532-4DD1-A743-AA0D19CC0DC0}">
      <dgm:prSet/>
      <dgm:spPr/>
      <dgm:t>
        <a:bodyPr/>
        <a:lstStyle/>
        <a:p>
          <a:endParaRPr lang="ru-RU" sz="1800">
            <a:solidFill>
              <a:srgbClr val="002060"/>
            </a:solidFill>
            <a:effectLst/>
          </a:endParaRPr>
        </a:p>
      </dgm:t>
    </dgm:pt>
    <dgm:pt modelId="{A8A90A86-4D19-457D-8D61-8B7918980BBD}" type="sibTrans" cxnId="{C1ACCBC9-6532-4DD1-A743-AA0D19CC0DC0}">
      <dgm:prSet/>
      <dgm:spPr/>
      <dgm:t>
        <a:bodyPr/>
        <a:lstStyle/>
        <a:p>
          <a:endParaRPr lang="ru-RU" sz="1800">
            <a:solidFill>
              <a:srgbClr val="002060"/>
            </a:solidFill>
            <a:effectLst/>
          </a:endParaRPr>
        </a:p>
      </dgm:t>
    </dgm:pt>
    <dgm:pt modelId="{C6B6367B-7AA4-40B8-91F6-9A41A5538E37}" type="pres">
      <dgm:prSet presAssocID="{6FC1C243-F941-464F-9510-30421268F8A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171A1EF-D8F9-41D4-998A-5BB097ACBC75}" type="pres">
      <dgm:prSet presAssocID="{A6328F45-1377-4983-B252-9588BF8D77F0}" presName="composite" presStyleCnt="0"/>
      <dgm:spPr/>
    </dgm:pt>
    <dgm:pt modelId="{0267A898-DBCF-433B-8257-5BB7849D1ADD}" type="pres">
      <dgm:prSet presAssocID="{A6328F45-1377-4983-B252-9588BF8D77F0}" presName="rect1" presStyleLbl="trAlignAcc1" presStyleIdx="0" presStyleCnt="3" custScaleX="1872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1357B6-2A97-48CD-966D-3F1B1D240D91}" type="pres">
      <dgm:prSet presAssocID="{A6328F45-1377-4983-B252-9588BF8D77F0}" presName="rect2" presStyleLbl="fgImgPlace1" presStyleIdx="0" presStyleCnt="3" custLinFactX="-100000" custLinFactNeighborX="-129614" custLinFactNeighborY="12991"/>
      <dgm:spPr/>
    </dgm:pt>
    <dgm:pt modelId="{539CA61F-F8AE-4B20-BE1A-D07485DA56C6}" type="pres">
      <dgm:prSet presAssocID="{C1E571A4-6C47-4DA1-AEA1-1BD99F81CBAA}" presName="sibTrans" presStyleCnt="0"/>
      <dgm:spPr/>
    </dgm:pt>
    <dgm:pt modelId="{B0BAAC5F-FCD4-436E-A4BF-E453010E718B}" type="pres">
      <dgm:prSet presAssocID="{D3E64608-06FF-406C-90F3-0CB1BD046FAD}" presName="composite" presStyleCnt="0"/>
      <dgm:spPr/>
    </dgm:pt>
    <dgm:pt modelId="{E369B5E8-0F52-4E7C-A207-99B5AF108E3C}" type="pres">
      <dgm:prSet presAssocID="{D3E64608-06FF-406C-90F3-0CB1BD046FAD}" presName="rect1" presStyleLbl="trAlignAcc1" presStyleIdx="1" presStyleCnt="3" custScaleX="1809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B66772-7EDF-409B-ADB5-826A4120FB01}" type="pres">
      <dgm:prSet presAssocID="{D3E64608-06FF-406C-90F3-0CB1BD046FAD}" presName="rect2" presStyleLbl="fgImgPlace1" presStyleIdx="1" presStyleCnt="3" custLinFactX="-100000" custLinFactNeighborX="-129614" custLinFactNeighborY="10393"/>
      <dgm:spPr/>
    </dgm:pt>
    <dgm:pt modelId="{9AE5DD7C-DD7C-474D-96B9-66295E74AFD2}" type="pres">
      <dgm:prSet presAssocID="{40C7DA00-FC6A-4DB8-BB7C-CA7A39845EB9}" presName="sibTrans" presStyleCnt="0"/>
      <dgm:spPr/>
    </dgm:pt>
    <dgm:pt modelId="{32D4B363-3673-4A0B-9AFC-7599D2201B38}" type="pres">
      <dgm:prSet presAssocID="{DDD6F264-7717-4F45-A344-98AA5339C7DA}" presName="composite" presStyleCnt="0"/>
      <dgm:spPr/>
    </dgm:pt>
    <dgm:pt modelId="{E874A1B9-8B95-4567-9802-6AFAF030981F}" type="pres">
      <dgm:prSet presAssocID="{DDD6F264-7717-4F45-A344-98AA5339C7DA}" presName="rect1" presStyleLbl="trAlignAcc1" presStyleIdx="2" presStyleCnt="3" custScaleX="1903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8A97E1-A6E7-4CBB-AE3C-C03524EB930B}" type="pres">
      <dgm:prSet presAssocID="{DDD6F264-7717-4F45-A344-98AA5339C7DA}" presName="rect2" presStyleLbl="fgImgPlace1" presStyleIdx="2" presStyleCnt="3" custLinFactX="-100000" custLinFactNeighborX="-129614" custLinFactNeighborY="5197"/>
      <dgm:spPr/>
    </dgm:pt>
  </dgm:ptLst>
  <dgm:cxnLst>
    <dgm:cxn modelId="{DC2377A4-FD5B-43C6-978E-5BA3AA19551C}" type="presOf" srcId="{D3E64608-06FF-406C-90F3-0CB1BD046FAD}" destId="{E369B5E8-0F52-4E7C-A207-99B5AF108E3C}" srcOrd="0" destOrd="0" presId="urn:microsoft.com/office/officeart/2008/layout/PictureStrips"/>
    <dgm:cxn modelId="{EA84C227-BFE8-4B9F-B7DE-CA76B967AEEB}" type="presOf" srcId="{6FC1C243-F941-464F-9510-30421268F8A9}" destId="{C6B6367B-7AA4-40B8-91F6-9A41A5538E37}" srcOrd="0" destOrd="0" presId="urn:microsoft.com/office/officeart/2008/layout/PictureStrips"/>
    <dgm:cxn modelId="{C1ACCBC9-6532-4DD1-A743-AA0D19CC0DC0}" srcId="{6FC1C243-F941-464F-9510-30421268F8A9}" destId="{DDD6F264-7717-4F45-A344-98AA5339C7DA}" srcOrd="2" destOrd="0" parTransId="{6DD2282F-84C1-49BB-9BC0-C92C9C608198}" sibTransId="{A8A90A86-4D19-457D-8D61-8B7918980BBD}"/>
    <dgm:cxn modelId="{238967C7-514D-4E16-B922-4EA9E66917B4}" type="presOf" srcId="{A6328F45-1377-4983-B252-9588BF8D77F0}" destId="{0267A898-DBCF-433B-8257-5BB7849D1ADD}" srcOrd="0" destOrd="0" presId="urn:microsoft.com/office/officeart/2008/layout/PictureStrips"/>
    <dgm:cxn modelId="{C5843501-53A4-4583-BB52-F18CA0F8AEFB}" srcId="{6FC1C243-F941-464F-9510-30421268F8A9}" destId="{D3E64608-06FF-406C-90F3-0CB1BD046FAD}" srcOrd="1" destOrd="0" parTransId="{D2AE1240-92D5-4E0A-82B2-A7549E971101}" sibTransId="{40C7DA00-FC6A-4DB8-BB7C-CA7A39845EB9}"/>
    <dgm:cxn modelId="{509C3181-086A-4261-943D-1CF0C5EFEABA}" srcId="{6FC1C243-F941-464F-9510-30421268F8A9}" destId="{A6328F45-1377-4983-B252-9588BF8D77F0}" srcOrd="0" destOrd="0" parTransId="{89F4FB3D-F620-4053-9EE1-B7AEEF3DF2C6}" sibTransId="{C1E571A4-6C47-4DA1-AEA1-1BD99F81CBAA}"/>
    <dgm:cxn modelId="{C57974A3-06E5-48F9-AD61-8359FB7F3C0F}" type="presOf" srcId="{DDD6F264-7717-4F45-A344-98AA5339C7DA}" destId="{E874A1B9-8B95-4567-9802-6AFAF030981F}" srcOrd="0" destOrd="0" presId="urn:microsoft.com/office/officeart/2008/layout/PictureStrips"/>
    <dgm:cxn modelId="{0A3C8E56-C510-4833-B24C-4ABD525E59A0}" type="presParOf" srcId="{C6B6367B-7AA4-40B8-91F6-9A41A5538E37}" destId="{7171A1EF-D8F9-41D4-998A-5BB097ACBC75}" srcOrd="0" destOrd="0" presId="urn:microsoft.com/office/officeart/2008/layout/PictureStrips"/>
    <dgm:cxn modelId="{35749E5B-2173-4F47-90EE-A55C949A7321}" type="presParOf" srcId="{7171A1EF-D8F9-41D4-998A-5BB097ACBC75}" destId="{0267A898-DBCF-433B-8257-5BB7849D1ADD}" srcOrd="0" destOrd="0" presId="urn:microsoft.com/office/officeart/2008/layout/PictureStrips"/>
    <dgm:cxn modelId="{53D6F078-0F47-421C-A928-C94DC4169418}" type="presParOf" srcId="{7171A1EF-D8F9-41D4-998A-5BB097ACBC75}" destId="{0C1357B6-2A97-48CD-966D-3F1B1D240D91}" srcOrd="1" destOrd="0" presId="urn:microsoft.com/office/officeart/2008/layout/PictureStrips"/>
    <dgm:cxn modelId="{3D533F6F-EE64-48BA-82F0-4F821C84529D}" type="presParOf" srcId="{C6B6367B-7AA4-40B8-91F6-9A41A5538E37}" destId="{539CA61F-F8AE-4B20-BE1A-D07485DA56C6}" srcOrd="1" destOrd="0" presId="urn:microsoft.com/office/officeart/2008/layout/PictureStrips"/>
    <dgm:cxn modelId="{86F05718-EC6F-4206-96BB-A1739FEEA306}" type="presParOf" srcId="{C6B6367B-7AA4-40B8-91F6-9A41A5538E37}" destId="{B0BAAC5F-FCD4-436E-A4BF-E453010E718B}" srcOrd="2" destOrd="0" presId="urn:microsoft.com/office/officeart/2008/layout/PictureStrips"/>
    <dgm:cxn modelId="{8ACA43B1-A3D9-47F2-A7E3-5C76F34D6ED1}" type="presParOf" srcId="{B0BAAC5F-FCD4-436E-A4BF-E453010E718B}" destId="{E369B5E8-0F52-4E7C-A207-99B5AF108E3C}" srcOrd="0" destOrd="0" presId="urn:microsoft.com/office/officeart/2008/layout/PictureStrips"/>
    <dgm:cxn modelId="{D0A46CE1-2A90-452F-91EE-EACC3C1101EA}" type="presParOf" srcId="{B0BAAC5F-FCD4-436E-A4BF-E453010E718B}" destId="{BAB66772-7EDF-409B-ADB5-826A4120FB01}" srcOrd="1" destOrd="0" presId="urn:microsoft.com/office/officeart/2008/layout/PictureStrips"/>
    <dgm:cxn modelId="{164B5348-9549-473B-ACCA-1D7D04C8B4A8}" type="presParOf" srcId="{C6B6367B-7AA4-40B8-91F6-9A41A5538E37}" destId="{9AE5DD7C-DD7C-474D-96B9-66295E74AFD2}" srcOrd="3" destOrd="0" presId="urn:microsoft.com/office/officeart/2008/layout/PictureStrips"/>
    <dgm:cxn modelId="{B2253116-1432-4F1A-8931-CA8AE1772CD2}" type="presParOf" srcId="{C6B6367B-7AA4-40B8-91F6-9A41A5538E37}" destId="{32D4B363-3673-4A0B-9AFC-7599D2201B38}" srcOrd="4" destOrd="0" presId="urn:microsoft.com/office/officeart/2008/layout/PictureStrips"/>
    <dgm:cxn modelId="{F38A18C5-5605-47DB-942A-610CECDA2531}" type="presParOf" srcId="{32D4B363-3673-4A0B-9AFC-7599D2201B38}" destId="{E874A1B9-8B95-4567-9802-6AFAF030981F}" srcOrd="0" destOrd="0" presId="urn:microsoft.com/office/officeart/2008/layout/PictureStrips"/>
    <dgm:cxn modelId="{989D5CCA-0181-4EE6-8F88-F35AC0935EC9}" type="presParOf" srcId="{32D4B363-3673-4A0B-9AFC-7599D2201B38}" destId="{EF8A97E1-A6E7-4CBB-AE3C-C03524EB930B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F77BD8-9195-4972-A3E2-877FDB08D3E9}">
      <dsp:nvSpPr>
        <dsp:cNvPr id="0" name=""/>
        <dsp:cNvSpPr/>
      </dsp:nvSpPr>
      <dsp:spPr>
        <a:xfrm>
          <a:off x="-10512" y="700776"/>
          <a:ext cx="7042305" cy="78278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162759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Контроль</a:t>
          </a:r>
          <a:endParaRPr lang="ru-RU" sz="2400" kern="1200" dirty="0"/>
        </a:p>
      </dsp:txBody>
      <dsp:txXfrm>
        <a:off x="-10512" y="700776"/>
        <a:ext cx="7042305" cy="782781"/>
      </dsp:txXfrm>
    </dsp:sp>
    <dsp:sp modelId="{F4FEE8D8-1686-42F7-8D26-D9B461E68B51}">
      <dsp:nvSpPr>
        <dsp:cNvPr id="0" name=""/>
        <dsp:cNvSpPr/>
      </dsp:nvSpPr>
      <dsp:spPr>
        <a:xfrm>
          <a:off x="-10512" y="1434391"/>
          <a:ext cx="1623251" cy="13890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Плановая проверка </a:t>
          </a:r>
          <a:r>
            <a:rPr lang="ru-RU" sz="1800" b="0" i="0" kern="1200" dirty="0" err="1" smtClean="0"/>
            <a:t>ОНДиПР</a:t>
          </a:r>
          <a:r>
            <a:rPr lang="ru-RU" sz="1800" b="0" i="0" kern="1200" dirty="0" smtClean="0"/>
            <a:t> по городу Якутску</a:t>
          </a:r>
          <a:r>
            <a:rPr lang="ru-RU" sz="1800" kern="1200" dirty="0" smtClean="0"/>
            <a:t> </a:t>
          </a:r>
          <a:endParaRPr lang="ru-RU" sz="1800" kern="1200" dirty="0"/>
        </a:p>
      </dsp:txBody>
      <dsp:txXfrm>
        <a:off x="-10512" y="1434391"/>
        <a:ext cx="1623251" cy="1389063"/>
      </dsp:txXfrm>
    </dsp:sp>
    <dsp:sp modelId="{061ED08B-FA00-4447-854D-0514CA1C4046}">
      <dsp:nvSpPr>
        <dsp:cNvPr id="0" name=""/>
        <dsp:cNvSpPr/>
      </dsp:nvSpPr>
      <dsp:spPr>
        <a:xfrm>
          <a:off x="1612739" y="697562"/>
          <a:ext cx="5419054" cy="748537"/>
        </a:xfrm>
        <a:prstGeom prst="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162759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 smtClean="0"/>
            <a:t>Предмет </a:t>
          </a: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 smtClean="0"/>
            <a:t>контроля</a:t>
          </a:r>
          <a:endParaRPr lang="ru-RU" sz="2000" kern="1200" dirty="0"/>
        </a:p>
      </dsp:txBody>
      <dsp:txXfrm>
        <a:off x="1612739" y="697562"/>
        <a:ext cx="5419054" cy="748537"/>
      </dsp:txXfrm>
    </dsp:sp>
    <dsp:sp modelId="{00DDFE94-24F8-42F1-A798-7A0A9CC05077}">
      <dsp:nvSpPr>
        <dsp:cNvPr id="0" name=""/>
        <dsp:cNvSpPr/>
      </dsp:nvSpPr>
      <dsp:spPr>
        <a:xfrm>
          <a:off x="1576686" y="1465452"/>
          <a:ext cx="1623251" cy="13709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Соответствие требования пожарной безопасности </a:t>
          </a:r>
          <a:endParaRPr lang="ru-RU" sz="1800" kern="1200" dirty="0"/>
        </a:p>
      </dsp:txBody>
      <dsp:txXfrm>
        <a:off x="1576686" y="1465452"/>
        <a:ext cx="1623251" cy="1370938"/>
      </dsp:txXfrm>
    </dsp:sp>
    <dsp:sp modelId="{D4BE46A9-5CA0-4E16-9FD2-54BE1158D572}">
      <dsp:nvSpPr>
        <dsp:cNvPr id="0" name=""/>
        <dsp:cNvSpPr/>
      </dsp:nvSpPr>
      <dsp:spPr>
        <a:xfrm>
          <a:off x="3189112" y="703585"/>
          <a:ext cx="3795802" cy="730923"/>
        </a:xfrm>
        <a:prstGeom prst="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254000" bIns="162759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Срок </a:t>
          </a:r>
          <a:endParaRPr lang="ru-RU" sz="2400" kern="1200" dirty="0"/>
        </a:p>
      </dsp:txBody>
      <dsp:txXfrm>
        <a:off x="3189112" y="703585"/>
        <a:ext cx="3795802" cy="730923"/>
      </dsp:txXfrm>
    </dsp:sp>
    <dsp:sp modelId="{FB25FD51-94FE-4BC4-B239-54F5A5A986F1}">
      <dsp:nvSpPr>
        <dsp:cNvPr id="0" name=""/>
        <dsp:cNvSpPr/>
      </dsp:nvSpPr>
      <dsp:spPr>
        <a:xfrm>
          <a:off x="4497642" y="703585"/>
          <a:ext cx="2466714" cy="729991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254000" bIns="162759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Предписание, представление</a:t>
          </a:r>
          <a:endParaRPr lang="ru-RU" sz="2000" kern="1200" dirty="0"/>
        </a:p>
      </dsp:txBody>
      <dsp:txXfrm>
        <a:off x="4497642" y="703585"/>
        <a:ext cx="2466714" cy="729991"/>
      </dsp:txXfrm>
    </dsp:sp>
    <dsp:sp modelId="{62F37E72-482B-4C4C-80BA-38C7911EEFB0}">
      <dsp:nvSpPr>
        <dsp:cNvPr id="0" name=""/>
        <dsp:cNvSpPr/>
      </dsp:nvSpPr>
      <dsp:spPr>
        <a:xfrm>
          <a:off x="3115671" y="1464662"/>
          <a:ext cx="1374561" cy="13913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Апрель 2021года</a:t>
          </a:r>
          <a:endParaRPr lang="ru-RU" sz="1800" kern="1200" dirty="0"/>
        </a:p>
      </dsp:txBody>
      <dsp:txXfrm>
        <a:off x="3115671" y="1464662"/>
        <a:ext cx="1374561" cy="13913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0C3978-5A02-4B24-9830-1C29ED1D9FD2}">
      <dsp:nvSpPr>
        <dsp:cNvPr id="0" name=""/>
        <dsp:cNvSpPr/>
      </dsp:nvSpPr>
      <dsp:spPr>
        <a:xfrm>
          <a:off x="3396" y="0"/>
          <a:ext cx="1342074" cy="3052169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Охрана зданий</a:t>
          </a:r>
          <a:endParaRPr lang="ru-RU" sz="1600" b="1" kern="1200" dirty="0"/>
        </a:p>
      </dsp:txBody>
      <dsp:txXfrm>
        <a:off x="3396" y="0"/>
        <a:ext cx="1342074" cy="915651"/>
      </dsp:txXfrm>
    </dsp:sp>
    <dsp:sp modelId="{B023BAB9-184F-4773-AB83-825743D6D1E0}">
      <dsp:nvSpPr>
        <dsp:cNvPr id="0" name=""/>
        <dsp:cNvSpPr/>
      </dsp:nvSpPr>
      <dsp:spPr>
        <a:xfrm>
          <a:off x="137604" y="916545"/>
          <a:ext cx="1073659" cy="92027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/>
            <a:t>ООО «ЧОП Бастион»</a:t>
          </a:r>
          <a:endParaRPr lang="ru-RU" sz="1600" kern="1200" dirty="0"/>
        </a:p>
      </dsp:txBody>
      <dsp:txXfrm>
        <a:off x="164558" y="943499"/>
        <a:ext cx="1019751" cy="866362"/>
      </dsp:txXfrm>
    </dsp:sp>
    <dsp:sp modelId="{B530A994-5897-4648-BDC6-A396E5FC6EEB}">
      <dsp:nvSpPr>
        <dsp:cNvPr id="0" name=""/>
        <dsp:cNvSpPr/>
      </dsp:nvSpPr>
      <dsp:spPr>
        <a:xfrm>
          <a:off x="137604" y="1978396"/>
          <a:ext cx="1073659" cy="92027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/>
            <a:t>2 244 300,0 </a:t>
          </a:r>
          <a:endParaRPr lang="ru-RU" sz="1600" kern="1200" dirty="0"/>
        </a:p>
      </dsp:txBody>
      <dsp:txXfrm>
        <a:off x="164558" y="2005350"/>
        <a:ext cx="1019751" cy="866362"/>
      </dsp:txXfrm>
    </dsp:sp>
    <dsp:sp modelId="{90A193C1-23A7-4387-A223-ECB5E3A741FF}">
      <dsp:nvSpPr>
        <dsp:cNvPr id="0" name=""/>
        <dsp:cNvSpPr/>
      </dsp:nvSpPr>
      <dsp:spPr>
        <a:xfrm>
          <a:off x="1446126" y="0"/>
          <a:ext cx="1342074" cy="3052169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/>
            <a:t>Тревожная сигнализация</a:t>
          </a:r>
          <a:endParaRPr lang="ru-RU" sz="1600" i="0" kern="1200" dirty="0"/>
        </a:p>
      </dsp:txBody>
      <dsp:txXfrm>
        <a:off x="1446126" y="0"/>
        <a:ext cx="1342074" cy="915651"/>
      </dsp:txXfrm>
    </dsp:sp>
    <dsp:sp modelId="{EB5A69E4-5ED8-4B49-BEFE-F147175B2F7C}">
      <dsp:nvSpPr>
        <dsp:cNvPr id="0" name=""/>
        <dsp:cNvSpPr/>
      </dsp:nvSpPr>
      <dsp:spPr>
        <a:xfrm>
          <a:off x="1580333" y="916545"/>
          <a:ext cx="1073659" cy="92027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/>
            <a:t>ФГКУ  «</a:t>
          </a:r>
          <a:r>
            <a:rPr lang="ru-RU" sz="1600" b="1" i="1" kern="1200" dirty="0" err="1" smtClean="0"/>
            <a:t>Росгвардия</a:t>
          </a:r>
          <a:r>
            <a:rPr lang="ru-RU" sz="1600" b="1" i="1" kern="1200" dirty="0" smtClean="0"/>
            <a:t>»  РФ по РС(Я)» </a:t>
          </a:r>
          <a:endParaRPr lang="ru-RU" sz="1600" kern="1200" dirty="0"/>
        </a:p>
      </dsp:txBody>
      <dsp:txXfrm>
        <a:off x="1607287" y="943499"/>
        <a:ext cx="1019751" cy="866362"/>
      </dsp:txXfrm>
    </dsp:sp>
    <dsp:sp modelId="{671E91FA-C475-4E5E-96E3-36AC5C7780C4}">
      <dsp:nvSpPr>
        <dsp:cNvPr id="0" name=""/>
        <dsp:cNvSpPr/>
      </dsp:nvSpPr>
      <dsp:spPr>
        <a:xfrm>
          <a:off x="1580333" y="1978396"/>
          <a:ext cx="1073659" cy="92027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/>
            <a:t>78 312,48 </a:t>
          </a:r>
          <a:endParaRPr lang="ru-RU" sz="1600" kern="1200" dirty="0"/>
        </a:p>
      </dsp:txBody>
      <dsp:txXfrm>
        <a:off x="1607287" y="2005350"/>
        <a:ext cx="1019751" cy="866362"/>
      </dsp:txXfrm>
    </dsp:sp>
    <dsp:sp modelId="{ED70418D-764E-4230-840B-CAC40B038165}">
      <dsp:nvSpPr>
        <dsp:cNvPr id="0" name=""/>
        <dsp:cNvSpPr/>
      </dsp:nvSpPr>
      <dsp:spPr>
        <a:xfrm>
          <a:off x="2888856" y="0"/>
          <a:ext cx="1342074" cy="3052169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Техобслуживание АПС</a:t>
          </a:r>
          <a:endParaRPr lang="ru-RU" sz="1600" b="1" kern="1200" dirty="0"/>
        </a:p>
      </dsp:txBody>
      <dsp:txXfrm>
        <a:off x="2888856" y="0"/>
        <a:ext cx="1342074" cy="915651"/>
      </dsp:txXfrm>
    </dsp:sp>
    <dsp:sp modelId="{D2145156-86C2-4F32-9A80-E87A8AE5A2A5}">
      <dsp:nvSpPr>
        <dsp:cNvPr id="0" name=""/>
        <dsp:cNvSpPr/>
      </dsp:nvSpPr>
      <dsp:spPr>
        <a:xfrm>
          <a:off x="3023063" y="916545"/>
          <a:ext cx="1073659" cy="92027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/>
            <a:t>ООО «Бастион</a:t>
          </a:r>
          <a:endParaRPr lang="ru-RU" sz="1600" kern="1200" dirty="0"/>
        </a:p>
      </dsp:txBody>
      <dsp:txXfrm>
        <a:off x="3050017" y="943499"/>
        <a:ext cx="1019751" cy="866362"/>
      </dsp:txXfrm>
    </dsp:sp>
    <dsp:sp modelId="{B114DA08-88E8-4E17-A3F8-DFA28A6A8713}">
      <dsp:nvSpPr>
        <dsp:cNvPr id="0" name=""/>
        <dsp:cNvSpPr/>
      </dsp:nvSpPr>
      <dsp:spPr>
        <a:xfrm>
          <a:off x="3023063" y="1978396"/>
          <a:ext cx="1073659" cy="92027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/>
            <a:t>40 549,94 </a:t>
          </a:r>
          <a:endParaRPr lang="ru-RU" sz="1600" kern="1200" dirty="0"/>
        </a:p>
      </dsp:txBody>
      <dsp:txXfrm>
        <a:off x="3050017" y="2005350"/>
        <a:ext cx="1019751" cy="866362"/>
      </dsp:txXfrm>
    </dsp:sp>
    <dsp:sp modelId="{758D2946-82AE-430C-8486-565CEF2FE20B}">
      <dsp:nvSpPr>
        <dsp:cNvPr id="0" name=""/>
        <dsp:cNvSpPr/>
      </dsp:nvSpPr>
      <dsp:spPr>
        <a:xfrm>
          <a:off x="4331585" y="0"/>
          <a:ext cx="1342074" cy="3052169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 smtClean="0"/>
            <a:t>Техобслуживание видеонаблюдения </a:t>
          </a:r>
          <a:endParaRPr lang="ru-RU" sz="1200" i="0" kern="1200" dirty="0"/>
        </a:p>
      </dsp:txBody>
      <dsp:txXfrm>
        <a:off x="4331585" y="0"/>
        <a:ext cx="1342074" cy="915651"/>
      </dsp:txXfrm>
    </dsp:sp>
    <dsp:sp modelId="{69259A3A-8929-4981-985E-749758FBD6EC}">
      <dsp:nvSpPr>
        <dsp:cNvPr id="0" name=""/>
        <dsp:cNvSpPr/>
      </dsp:nvSpPr>
      <dsp:spPr>
        <a:xfrm>
          <a:off x="4465793" y="916545"/>
          <a:ext cx="1073659" cy="92027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/>
            <a:t>ИП Неустроев С.А</a:t>
          </a:r>
          <a:endParaRPr lang="ru-RU" sz="1600" kern="1200" dirty="0"/>
        </a:p>
      </dsp:txBody>
      <dsp:txXfrm>
        <a:off x="4492747" y="943499"/>
        <a:ext cx="1019751" cy="866362"/>
      </dsp:txXfrm>
    </dsp:sp>
    <dsp:sp modelId="{2AA8525C-473E-495B-8C51-165EE464275B}">
      <dsp:nvSpPr>
        <dsp:cNvPr id="0" name=""/>
        <dsp:cNvSpPr/>
      </dsp:nvSpPr>
      <dsp:spPr>
        <a:xfrm>
          <a:off x="4465793" y="1978396"/>
          <a:ext cx="1073659" cy="92027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/>
            <a:t>19 546,66</a:t>
          </a:r>
          <a:endParaRPr lang="ru-RU" sz="1600" kern="1200" dirty="0"/>
        </a:p>
      </dsp:txBody>
      <dsp:txXfrm>
        <a:off x="4492747" y="2005350"/>
        <a:ext cx="1019751" cy="866362"/>
      </dsp:txXfrm>
    </dsp:sp>
    <dsp:sp modelId="{D99C7632-9C86-477F-835C-E8AFB5CEE2A4}">
      <dsp:nvSpPr>
        <dsp:cNvPr id="0" name=""/>
        <dsp:cNvSpPr/>
      </dsp:nvSpPr>
      <dsp:spPr>
        <a:xfrm>
          <a:off x="5774315" y="0"/>
          <a:ext cx="1342074" cy="3052169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/>
            <a:t>Техобслуживание  АПС</a:t>
          </a:r>
          <a:endParaRPr lang="ru-RU" sz="1400" i="0" kern="1200" dirty="0"/>
        </a:p>
      </dsp:txBody>
      <dsp:txXfrm>
        <a:off x="5774315" y="0"/>
        <a:ext cx="1342074" cy="915651"/>
      </dsp:txXfrm>
    </dsp:sp>
    <dsp:sp modelId="{62D7593D-3E0E-448B-AAE0-79A253035E08}">
      <dsp:nvSpPr>
        <dsp:cNvPr id="0" name=""/>
        <dsp:cNvSpPr/>
      </dsp:nvSpPr>
      <dsp:spPr>
        <a:xfrm>
          <a:off x="5908522" y="916545"/>
          <a:ext cx="1073659" cy="92027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/>
            <a:t>ООО «Монтэкс-95» </a:t>
          </a:r>
          <a:endParaRPr lang="ru-RU" sz="1600" kern="1200" dirty="0"/>
        </a:p>
      </dsp:txBody>
      <dsp:txXfrm>
        <a:off x="5935476" y="943499"/>
        <a:ext cx="1019751" cy="866362"/>
      </dsp:txXfrm>
    </dsp:sp>
    <dsp:sp modelId="{9F943CC8-E4DA-4A4E-B791-339FBB4E965E}">
      <dsp:nvSpPr>
        <dsp:cNvPr id="0" name=""/>
        <dsp:cNvSpPr/>
      </dsp:nvSpPr>
      <dsp:spPr>
        <a:xfrm>
          <a:off x="5908522" y="1978396"/>
          <a:ext cx="1073659" cy="92027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/>
            <a:t>60 000 </a:t>
          </a:r>
          <a:endParaRPr lang="ru-RU" sz="1600" kern="1200" dirty="0"/>
        </a:p>
      </dsp:txBody>
      <dsp:txXfrm>
        <a:off x="5935476" y="2005350"/>
        <a:ext cx="1019751" cy="866362"/>
      </dsp:txXfrm>
    </dsp:sp>
    <dsp:sp modelId="{2CBB795E-61E1-47C0-82F0-71DE07BCFFBB}">
      <dsp:nvSpPr>
        <dsp:cNvPr id="0" name=""/>
        <dsp:cNvSpPr/>
      </dsp:nvSpPr>
      <dsp:spPr>
        <a:xfrm>
          <a:off x="7220441" y="0"/>
          <a:ext cx="1342074" cy="3052169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/>
            <a:t>Пожарная безопасность объекта</a:t>
          </a:r>
          <a:endParaRPr lang="ru-RU" sz="1600" i="0" kern="1200" dirty="0"/>
        </a:p>
      </dsp:txBody>
      <dsp:txXfrm>
        <a:off x="7220441" y="0"/>
        <a:ext cx="1342074" cy="915651"/>
      </dsp:txXfrm>
    </dsp:sp>
    <dsp:sp modelId="{952D698D-5E12-4C1B-AB32-CE899A8E8756}">
      <dsp:nvSpPr>
        <dsp:cNvPr id="0" name=""/>
        <dsp:cNvSpPr/>
      </dsp:nvSpPr>
      <dsp:spPr>
        <a:xfrm>
          <a:off x="7351252" y="916545"/>
          <a:ext cx="1073659" cy="92027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1" kern="1200" dirty="0" smtClean="0"/>
            <a:t>ФГБУ  "СЭУ ФПС "Испытательная пожарная лаборатория" по РС(Я)</a:t>
          </a:r>
          <a:endParaRPr lang="ru-RU" sz="1100" kern="1200" dirty="0"/>
        </a:p>
      </dsp:txBody>
      <dsp:txXfrm>
        <a:off x="7378206" y="943499"/>
        <a:ext cx="1019751" cy="866362"/>
      </dsp:txXfrm>
    </dsp:sp>
    <dsp:sp modelId="{76A0B013-C1BB-4EFA-8449-755C035C1971}">
      <dsp:nvSpPr>
        <dsp:cNvPr id="0" name=""/>
        <dsp:cNvSpPr/>
      </dsp:nvSpPr>
      <dsp:spPr>
        <a:xfrm>
          <a:off x="7351252" y="1978396"/>
          <a:ext cx="1073659" cy="92027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/>
            <a:t>26 000</a:t>
          </a:r>
          <a:endParaRPr lang="ru-RU" sz="1600" kern="1200" dirty="0"/>
        </a:p>
      </dsp:txBody>
      <dsp:txXfrm>
        <a:off x="7378206" y="2005350"/>
        <a:ext cx="1019751" cy="8663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CB8C6C-F4AC-4D96-8A50-77B548AE2F21}">
      <dsp:nvSpPr>
        <dsp:cNvPr id="0" name=""/>
        <dsp:cNvSpPr/>
      </dsp:nvSpPr>
      <dsp:spPr>
        <a:xfrm>
          <a:off x="0" y="0"/>
          <a:ext cx="4048880" cy="404888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B6D8756-BBBC-4D99-A616-C90301265B80}">
      <dsp:nvSpPr>
        <dsp:cNvPr id="0" name=""/>
        <dsp:cNvSpPr/>
      </dsp:nvSpPr>
      <dsp:spPr>
        <a:xfrm>
          <a:off x="2024440" y="0"/>
          <a:ext cx="5939091" cy="404888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+mj-lt"/>
              <a:cs typeface="Times New Roman" panose="02020603050405020304" pitchFamily="18" charset="0"/>
            </a:rPr>
            <a:t>2021-2022</a:t>
          </a:r>
          <a:endParaRPr lang="ru-RU" sz="3200" b="1" kern="1200" dirty="0">
            <a:latin typeface="+mj-lt"/>
          </a:endParaRPr>
        </a:p>
      </dsp:txBody>
      <dsp:txXfrm>
        <a:off x="2024440" y="0"/>
        <a:ext cx="2969545" cy="647820"/>
      </dsp:txXfrm>
    </dsp:sp>
    <dsp:sp modelId="{6B787B26-6372-45BB-B496-A4D335665DDF}">
      <dsp:nvSpPr>
        <dsp:cNvPr id="0" name=""/>
        <dsp:cNvSpPr/>
      </dsp:nvSpPr>
      <dsp:spPr>
        <a:xfrm>
          <a:off x="425132" y="647820"/>
          <a:ext cx="3198615" cy="3198615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21F7D12-6F00-4DF5-AC8A-943BE050B0B7}">
      <dsp:nvSpPr>
        <dsp:cNvPr id="0" name=""/>
        <dsp:cNvSpPr/>
      </dsp:nvSpPr>
      <dsp:spPr>
        <a:xfrm>
          <a:off x="2024440" y="647820"/>
          <a:ext cx="5939091" cy="319861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+mj-lt"/>
              <a:cs typeface="Times New Roman" panose="02020603050405020304" pitchFamily="18" charset="0"/>
            </a:rPr>
            <a:t>2020-2021</a:t>
          </a:r>
          <a:endParaRPr lang="ru-RU" sz="3200" b="1" kern="1200" dirty="0">
            <a:latin typeface="+mj-lt"/>
          </a:endParaRPr>
        </a:p>
      </dsp:txBody>
      <dsp:txXfrm>
        <a:off x="2024440" y="647820"/>
        <a:ext cx="2969545" cy="647820"/>
      </dsp:txXfrm>
    </dsp:sp>
    <dsp:sp modelId="{D8A6707B-28C3-4273-A835-35931F7C2EAB}">
      <dsp:nvSpPr>
        <dsp:cNvPr id="0" name=""/>
        <dsp:cNvSpPr/>
      </dsp:nvSpPr>
      <dsp:spPr>
        <a:xfrm>
          <a:off x="850264" y="1295641"/>
          <a:ext cx="2348350" cy="234835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21BA38F-1A54-47AA-96DC-9DC3F6970888}">
      <dsp:nvSpPr>
        <dsp:cNvPr id="0" name=""/>
        <dsp:cNvSpPr/>
      </dsp:nvSpPr>
      <dsp:spPr>
        <a:xfrm>
          <a:off x="2024440" y="1295641"/>
          <a:ext cx="5939091" cy="2348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+mj-lt"/>
              <a:cs typeface="Times New Roman" panose="02020603050405020304" pitchFamily="18" charset="0"/>
            </a:rPr>
            <a:t>2019-2020</a:t>
          </a:r>
          <a:endParaRPr lang="ru-RU" sz="3200" b="1" kern="1200" dirty="0">
            <a:latin typeface="+mj-lt"/>
            <a:cs typeface="Times New Roman" panose="02020603050405020304" pitchFamily="18" charset="0"/>
          </a:endParaRPr>
        </a:p>
      </dsp:txBody>
      <dsp:txXfrm>
        <a:off x="2024440" y="1295641"/>
        <a:ext cx="2969545" cy="647820"/>
      </dsp:txXfrm>
    </dsp:sp>
    <dsp:sp modelId="{CE26025A-25F8-4B22-A211-3B9D26881B4C}">
      <dsp:nvSpPr>
        <dsp:cNvPr id="0" name=""/>
        <dsp:cNvSpPr/>
      </dsp:nvSpPr>
      <dsp:spPr>
        <a:xfrm>
          <a:off x="1275397" y="1943462"/>
          <a:ext cx="1498085" cy="1498085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AF862BF-53D0-41CE-A5AF-0572A0394984}">
      <dsp:nvSpPr>
        <dsp:cNvPr id="0" name=""/>
        <dsp:cNvSpPr/>
      </dsp:nvSpPr>
      <dsp:spPr>
        <a:xfrm>
          <a:off x="2024440" y="1943462"/>
          <a:ext cx="5939091" cy="149808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+mj-lt"/>
              <a:cs typeface="Times New Roman" panose="02020603050405020304" pitchFamily="18" charset="0"/>
            </a:rPr>
            <a:t>2018-2019</a:t>
          </a:r>
          <a:endParaRPr lang="ru-RU" sz="3200" b="1" kern="1200" dirty="0">
            <a:latin typeface="+mj-lt"/>
            <a:cs typeface="Times New Roman" panose="02020603050405020304" pitchFamily="18" charset="0"/>
          </a:endParaRPr>
        </a:p>
      </dsp:txBody>
      <dsp:txXfrm>
        <a:off x="2024440" y="1943462"/>
        <a:ext cx="2969545" cy="647820"/>
      </dsp:txXfrm>
    </dsp:sp>
    <dsp:sp modelId="{B9355702-CB64-479E-ADA6-9140BBB19A2C}">
      <dsp:nvSpPr>
        <dsp:cNvPr id="0" name=""/>
        <dsp:cNvSpPr/>
      </dsp:nvSpPr>
      <dsp:spPr>
        <a:xfrm>
          <a:off x="1700529" y="2591283"/>
          <a:ext cx="647820" cy="64782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E8A272C-85DC-48BC-86FA-6823D8551ACB}">
      <dsp:nvSpPr>
        <dsp:cNvPr id="0" name=""/>
        <dsp:cNvSpPr/>
      </dsp:nvSpPr>
      <dsp:spPr>
        <a:xfrm>
          <a:off x="2024440" y="2591283"/>
          <a:ext cx="5939091" cy="64782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+mj-lt"/>
              <a:cs typeface="Times New Roman" panose="02020603050405020304" pitchFamily="18" charset="0"/>
            </a:rPr>
            <a:t>2017-2018 </a:t>
          </a:r>
          <a:endParaRPr lang="ru-RU" sz="3200" b="1" kern="1200" dirty="0">
            <a:latin typeface="+mj-lt"/>
          </a:endParaRPr>
        </a:p>
      </dsp:txBody>
      <dsp:txXfrm>
        <a:off x="2024440" y="2591283"/>
        <a:ext cx="2969545" cy="647820"/>
      </dsp:txXfrm>
    </dsp:sp>
    <dsp:sp modelId="{4361851D-BA96-4B51-B906-7728F5863CF2}">
      <dsp:nvSpPr>
        <dsp:cNvPr id="0" name=""/>
        <dsp:cNvSpPr/>
      </dsp:nvSpPr>
      <dsp:spPr>
        <a:xfrm>
          <a:off x="4993985" y="0"/>
          <a:ext cx="2969545" cy="64782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+mj-lt"/>
              <a:cs typeface="Times New Roman" panose="02020603050405020304" pitchFamily="18" charset="0"/>
            </a:rPr>
            <a:t>195 обучающихся</a:t>
          </a:r>
          <a:endParaRPr lang="ru-RU" sz="1400" kern="1200" dirty="0">
            <a:latin typeface="+mj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+mj-lt"/>
              <a:cs typeface="Times New Roman" panose="02020603050405020304" pitchFamily="18" charset="0"/>
            </a:rPr>
            <a:t>25 класса-комплекта</a:t>
          </a:r>
          <a:endParaRPr lang="ru-RU" sz="1400" kern="1200" dirty="0">
            <a:latin typeface="+mj-lt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+mj-lt"/>
              <a:cs typeface="Times New Roman" panose="02020603050405020304" pitchFamily="18" charset="0"/>
            </a:rPr>
            <a:t>7,8 детей в среднем в классе</a:t>
          </a:r>
          <a:endParaRPr lang="ru-RU" sz="1400" kern="1200" dirty="0">
            <a:latin typeface="+mj-lt"/>
            <a:cs typeface="Times New Roman" panose="02020603050405020304" pitchFamily="18" charset="0"/>
          </a:endParaRPr>
        </a:p>
      </dsp:txBody>
      <dsp:txXfrm>
        <a:off x="4993985" y="0"/>
        <a:ext cx="2969545" cy="647820"/>
      </dsp:txXfrm>
    </dsp:sp>
    <dsp:sp modelId="{253A7F0E-D4DC-4482-8327-529E412B3458}">
      <dsp:nvSpPr>
        <dsp:cNvPr id="0" name=""/>
        <dsp:cNvSpPr/>
      </dsp:nvSpPr>
      <dsp:spPr>
        <a:xfrm>
          <a:off x="4993985" y="647820"/>
          <a:ext cx="2969545" cy="64782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+mj-lt"/>
              <a:cs typeface="Times New Roman" panose="02020603050405020304" pitchFamily="18" charset="0"/>
            </a:rPr>
            <a:t>189 обучающихся</a:t>
          </a:r>
          <a:endParaRPr lang="ru-RU" sz="1400" kern="1200" dirty="0">
            <a:latin typeface="+mj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+mj-lt"/>
              <a:cs typeface="Times New Roman" panose="02020603050405020304" pitchFamily="18" charset="0"/>
            </a:rPr>
            <a:t>24 класса-комплекта</a:t>
          </a:r>
          <a:endParaRPr lang="ru-RU" sz="1400" kern="1200" dirty="0">
            <a:latin typeface="+mj-lt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+mj-lt"/>
              <a:cs typeface="Times New Roman" panose="02020603050405020304" pitchFamily="18" charset="0"/>
            </a:rPr>
            <a:t>7,8 детей в среднем в классе</a:t>
          </a:r>
          <a:endParaRPr lang="ru-RU" sz="1400" kern="1200" dirty="0">
            <a:latin typeface="+mj-lt"/>
            <a:cs typeface="Times New Roman" panose="02020603050405020304" pitchFamily="18" charset="0"/>
          </a:endParaRPr>
        </a:p>
      </dsp:txBody>
      <dsp:txXfrm>
        <a:off x="4993985" y="647820"/>
        <a:ext cx="2969545" cy="647820"/>
      </dsp:txXfrm>
    </dsp:sp>
    <dsp:sp modelId="{6FDDD12D-B255-4619-988B-2102C7D3FDA9}">
      <dsp:nvSpPr>
        <dsp:cNvPr id="0" name=""/>
        <dsp:cNvSpPr/>
      </dsp:nvSpPr>
      <dsp:spPr>
        <a:xfrm>
          <a:off x="4993985" y="1295641"/>
          <a:ext cx="2969545" cy="64782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smtClean="0">
              <a:latin typeface="+mj-lt"/>
              <a:cs typeface="Times New Roman" panose="02020603050405020304" pitchFamily="18" charset="0"/>
            </a:rPr>
            <a:t>185 обучающихся</a:t>
          </a:r>
          <a:endParaRPr lang="ru-RU" sz="1400" kern="1200" dirty="0">
            <a:latin typeface="+mj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+mj-lt"/>
              <a:cs typeface="Times New Roman" panose="02020603050405020304" pitchFamily="18" charset="0"/>
            </a:rPr>
            <a:t>24 класса-комплекта</a:t>
          </a:r>
          <a:endParaRPr lang="ru-RU" sz="1400" kern="1200" dirty="0">
            <a:latin typeface="+mj-lt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+mj-lt"/>
              <a:cs typeface="Times New Roman" panose="02020603050405020304" pitchFamily="18" charset="0"/>
            </a:rPr>
            <a:t>7,7 детей в среднем в классе</a:t>
          </a:r>
          <a:endParaRPr lang="ru-RU" sz="1400" kern="1200" dirty="0">
            <a:latin typeface="+mj-lt"/>
            <a:cs typeface="Times New Roman" panose="02020603050405020304" pitchFamily="18" charset="0"/>
          </a:endParaRPr>
        </a:p>
      </dsp:txBody>
      <dsp:txXfrm>
        <a:off x="4993985" y="1295641"/>
        <a:ext cx="2969545" cy="647820"/>
      </dsp:txXfrm>
    </dsp:sp>
    <dsp:sp modelId="{175D9BED-0D0C-4B9F-AD8D-C54B9E115658}">
      <dsp:nvSpPr>
        <dsp:cNvPr id="0" name=""/>
        <dsp:cNvSpPr/>
      </dsp:nvSpPr>
      <dsp:spPr>
        <a:xfrm>
          <a:off x="4993985" y="1943462"/>
          <a:ext cx="2969545" cy="64782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smtClean="0">
              <a:latin typeface="+mj-lt"/>
              <a:cs typeface="Times New Roman" panose="02020603050405020304" pitchFamily="18" charset="0"/>
            </a:rPr>
            <a:t>189 обучающихся</a:t>
          </a:r>
          <a:endParaRPr lang="ru-RU" sz="1400" kern="1200" dirty="0">
            <a:latin typeface="+mj-lt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smtClean="0">
              <a:latin typeface="+mj-lt"/>
              <a:cs typeface="Times New Roman" panose="02020603050405020304" pitchFamily="18" charset="0"/>
            </a:rPr>
            <a:t>24 класса-комплекта</a:t>
          </a:r>
          <a:endParaRPr lang="ru-RU" sz="1400" kern="1200" dirty="0">
            <a:latin typeface="+mj-lt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+mj-lt"/>
              <a:cs typeface="Times New Roman" panose="02020603050405020304" pitchFamily="18" charset="0"/>
            </a:rPr>
            <a:t>7,8 детей в среднем в классе</a:t>
          </a:r>
          <a:endParaRPr lang="ru-RU" sz="1400" kern="1200" dirty="0">
            <a:latin typeface="+mj-lt"/>
            <a:cs typeface="Times New Roman" panose="02020603050405020304" pitchFamily="18" charset="0"/>
          </a:endParaRPr>
        </a:p>
      </dsp:txBody>
      <dsp:txXfrm>
        <a:off x="4993985" y="1943462"/>
        <a:ext cx="2969545" cy="647820"/>
      </dsp:txXfrm>
    </dsp:sp>
    <dsp:sp modelId="{AC5CFB15-064F-4949-853F-1F869F356A99}">
      <dsp:nvSpPr>
        <dsp:cNvPr id="0" name=""/>
        <dsp:cNvSpPr/>
      </dsp:nvSpPr>
      <dsp:spPr>
        <a:xfrm>
          <a:off x="4993985" y="2591283"/>
          <a:ext cx="2969545" cy="64782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smtClean="0">
              <a:latin typeface="+mj-lt"/>
              <a:cs typeface="Times New Roman" panose="02020603050405020304" pitchFamily="18" charset="0"/>
            </a:rPr>
            <a:t>208 обучающихся</a:t>
          </a:r>
          <a:endParaRPr lang="ru-RU" sz="1400" kern="1200" dirty="0">
            <a:latin typeface="+mj-lt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smtClean="0">
              <a:latin typeface="+mj-lt"/>
              <a:cs typeface="Times New Roman" panose="02020603050405020304" pitchFamily="18" charset="0"/>
            </a:rPr>
            <a:t>24 класса-комплекта</a:t>
          </a:r>
          <a:endParaRPr lang="ru-RU" sz="1400" kern="1200" dirty="0">
            <a:latin typeface="+mj-lt"/>
            <a:cs typeface="Times New Roman" panose="020206030504050203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+mj-lt"/>
              <a:cs typeface="Times New Roman" panose="02020603050405020304" pitchFamily="18" charset="0"/>
            </a:rPr>
            <a:t>8,6 детей в среднем в классе</a:t>
          </a:r>
          <a:endParaRPr lang="ru-RU" sz="1400" kern="1200" dirty="0">
            <a:latin typeface="+mj-lt"/>
            <a:cs typeface="Times New Roman" panose="02020603050405020304" pitchFamily="18" charset="0"/>
          </a:endParaRPr>
        </a:p>
      </dsp:txBody>
      <dsp:txXfrm>
        <a:off x="4993985" y="2591283"/>
        <a:ext cx="2969545" cy="6478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B57C2D-4EB9-4E5F-9E32-45B02559308F}">
      <dsp:nvSpPr>
        <dsp:cNvPr id="0" name=""/>
        <dsp:cNvSpPr/>
      </dsp:nvSpPr>
      <dsp:spPr>
        <a:xfrm rot="10800000">
          <a:off x="1340640" y="24289"/>
          <a:ext cx="3886294" cy="655126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Обновлена Программа развития школы </a:t>
          </a:r>
          <a:endParaRPr lang="ru-RU" sz="1800" kern="1200" dirty="0"/>
        </a:p>
      </dsp:txBody>
      <dsp:txXfrm rot="10800000">
        <a:off x="1504421" y="24289"/>
        <a:ext cx="3722513" cy="655126"/>
      </dsp:txXfrm>
    </dsp:sp>
    <dsp:sp modelId="{1FA3F7D6-B721-4CE9-8C56-CD2F5CA88B42}">
      <dsp:nvSpPr>
        <dsp:cNvPr id="0" name=""/>
        <dsp:cNvSpPr/>
      </dsp:nvSpPr>
      <dsp:spPr>
        <a:xfrm>
          <a:off x="838225" y="3063"/>
          <a:ext cx="655126" cy="65512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9FAC7F3-E326-4B98-BE00-4E41F41D6AFD}">
      <dsp:nvSpPr>
        <dsp:cNvPr id="0" name=""/>
        <dsp:cNvSpPr/>
      </dsp:nvSpPr>
      <dsp:spPr>
        <a:xfrm rot="10800000">
          <a:off x="1184861" y="853750"/>
          <a:ext cx="4053840" cy="655126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Оснащены и обновлены учебные кабинеты</a:t>
          </a:r>
          <a:endParaRPr lang="ru-RU" sz="1800" kern="1200" dirty="0"/>
        </a:p>
      </dsp:txBody>
      <dsp:txXfrm rot="10800000">
        <a:off x="1348642" y="853750"/>
        <a:ext cx="3890059" cy="655126"/>
      </dsp:txXfrm>
    </dsp:sp>
    <dsp:sp modelId="{9FDD2364-9F36-490E-9F48-B4D3D8EECB43}">
      <dsp:nvSpPr>
        <dsp:cNvPr id="0" name=""/>
        <dsp:cNvSpPr/>
      </dsp:nvSpPr>
      <dsp:spPr>
        <a:xfrm>
          <a:off x="857298" y="853750"/>
          <a:ext cx="655126" cy="65512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B93FCF5-97CA-4742-B5E4-ADFDE9F012FF}">
      <dsp:nvSpPr>
        <dsp:cNvPr id="0" name=""/>
        <dsp:cNvSpPr/>
      </dsp:nvSpPr>
      <dsp:spPr>
        <a:xfrm rot="10800000">
          <a:off x="1184861" y="1704436"/>
          <a:ext cx="4053840" cy="655126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Разработана Модель организации образовательного процесса</a:t>
          </a:r>
          <a:endParaRPr lang="ru-RU" sz="1800" kern="1200" dirty="0"/>
        </a:p>
      </dsp:txBody>
      <dsp:txXfrm rot="10800000">
        <a:off x="1348642" y="1704436"/>
        <a:ext cx="3890059" cy="655126"/>
      </dsp:txXfrm>
    </dsp:sp>
    <dsp:sp modelId="{7AFCDB32-DAC0-4DAB-89E9-D8E8C8D5CA33}">
      <dsp:nvSpPr>
        <dsp:cNvPr id="0" name=""/>
        <dsp:cNvSpPr/>
      </dsp:nvSpPr>
      <dsp:spPr>
        <a:xfrm>
          <a:off x="857298" y="1704436"/>
          <a:ext cx="655126" cy="65512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D180B7C-744B-4AB6-9022-8A4B418E6020}">
      <dsp:nvSpPr>
        <dsp:cNvPr id="0" name=""/>
        <dsp:cNvSpPr/>
      </dsp:nvSpPr>
      <dsp:spPr>
        <a:xfrm rot="10800000">
          <a:off x="1184861" y="2555123"/>
          <a:ext cx="4053840" cy="655126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Разработан учебный план и новые образовательные программы </a:t>
          </a:r>
          <a:endParaRPr lang="ru-RU" sz="1800" kern="1200" dirty="0"/>
        </a:p>
      </dsp:txBody>
      <dsp:txXfrm rot="10800000">
        <a:off x="1348642" y="2555123"/>
        <a:ext cx="3890059" cy="655126"/>
      </dsp:txXfrm>
    </dsp:sp>
    <dsp:sp modelId="{B70B2525-3899-48EA-8BFC-C4951769CCE8}">
      <dsp:nvSpPr>
        <dsp:cNvPr id="0" name=""/>
        <dsp:cNvSpPr/>
      </dsp:nvSpPr>
      <dsp:spPr>
        <a:xfrm>
          <a:off x="857298" y="2555123"/>
          <a:ext cx="655126" cy="65512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AC5B9F6-C99F-4766-9624-B0F110BE0C62}">
      <dsp:nvSpPr>
        <dsp:cNvPr id="0" name=""/>
        <dsp:cNvSpPr/>
      </dsp:nvSpPr>
      <dsp:spPr>
        <a:xfrm rot="10800000">
          <a:off x="1184861" y="3405810"/>
          <a:ext cx="4053840" cy="655126"/>
        </a:xfrm>
        <a:prstGeom prst="homePlat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8893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Прошли курсы повышения квалификации </a:t>
          </a:r>
          <a:endParaRPr lang="ru-RU" sz="1800" kern="1200" dirty="0"/>
        </a:p>
      </dsp:txBody>
      <dsp:txXfrm rot="10800000">
        <a:off x="1348642" y="3405810"/>
        <a:ext cx="3890059" cy="655126"/>
      </dsp:txXfrm>
    </dsp:sp>
    <dsp:sp modelId="{B5BD4732-E3DB-4196-A196-AC32D799B145}">
      <dsp:nvSpPr>
        <dsp:cNvPr id="0" name=""/>
        <dsp:cNvSpPr/>
      </dsp:nvSpPr>
      <dsp:spPr>
        <a:xfrm>
          <a:off x="857298" y="3405810"/>
          <a:ext cx="655126" cy="655126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F485FB-F4EB-4070-A757-5CAF76D1FCEB}">
      <dsp:nvSpPr>
        <dsp:cNvPr id="0" name=""/>
        <dsp:cNvSpPr/>
      </dsp:nvSpPr>
      <dsp:spPr>
        <a:xfrm>
          <a:off x="0" y="0"/>
          <a:ext cx="7090676" cy="1645334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 </a:t>
          </a:r>
          <a:r>
            <a:rPr lang="ru-RU" sz="25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региональный отборочный этап </a:t>
          </a:r>
          <a:r>
            <a:rPr lang="en-US" sz="25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VII</a:t>
          </a:r>
          <a:r>
            <a:rPr lang="ru-RU" sz="25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национального </a:t>
          </a:r>
          <a:r>
            <a:rPr lang="ru-RU" sz="2500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чемпината</a:t>
          </a:r>
          <a:r>
            <a:rPr lang="ru-RU" sz="25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по профессиональному мастерству среди инвалидов и лиц с ОВЗ</a:t>
          </a:r>
          <a:br>
            <a:rPr lang="ru-RU" sz="25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ru-RU" sz="25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«</a:t>
          </a:r>
          <a:r>
            <a:rPr lang="ru-RU" sz="2500" kern="1200" dirty="0" err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Абилимпикс</a:t>
          </a:r>
          <a:r>
            <a:rPr lang="ru-RU" sz="25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2021» Республики Саха (Якутия)</a:t>
          </a:r>
          <a:endParaRPr lang="ru-RU" sz="25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7090676" cy="1645334"/>
      </dsp:txXfrm>
    </dsp:sp>
    <dsp:sp modelId="{D62F55CA-5CC2-4D4F-B2C8-EAC3F1D4B8DE}">
      <dsp:nvSpPr>
        <dsp:cNvPr id="0" name=""/>
        <dsp:cNvSpPr/>
      </dsp:nvSpPr>
      <dsp:spPr>
        <a:xfrm>
          <a:off x="865" y="1645334"/>
          <a:ext cx="1417789" cy="34552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FF0000"/>
              </a:solidFill>
            </a:rPr>
            <a:t>24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FF0000"/>
              </a:solidFill>
            </a:rPr>
            <a:t>педагога </a:t>
          </a: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прошли курсы </a:t>
          </a:r>
          <a:r>
            <a:rPr lang="ru-RU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реиональных</a:t>
          </a: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экспетров</a:t>
          </a: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(март, ноябрь 2021г.)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65" y="1645334"/>
        <a:ext cx="1417789" cy="3455201"/>
      </dsp:txXfrm>
    </dsp:sp>
    <dsp:sp modelId="{F512F116-41AB-47EE-A2AE-975B14C8551E}">
      <dsp:nvSpPr>
        <dsp:cNvPr id="0" name=""/>
        <dsp:cNvSpPr/>
      </dsp:nvSpPr>
      <dsp:spPr>
        <a:xfrm>
          <a:off x="1418654" y="1645334"/>
          <a:ext cx="1417789" cy="3455201"/>
        </a:xfrm>
        <a:prstGeom prst="rec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FF0000"/>
              </a:solidFill>
            </a:rPr>
            <a:t>6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FF0000"/>
              </a:solidFill>
            </a:rPr>
            <a:t>компетенций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Бисерплетение</a:t>
          </a:r>
          <a:endParaRPr lang="ru-RU" sz="1400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Резьба по дереву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Вязание крючком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Мультимедийная журналистика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Поварское дело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Адаптивная физкультура</a:t>
          </a:r>
          <a:endParaRPr lang="ru-RU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18654" y="1645334"/>
        <a:ext cx="1417789" cy="3455201"/>
      </dsp:txXfrm>
    </dsp:sp>
    <dsp:sp modelId="{0641104F-4575-450B-8E0C-885120637BA5}">
      <dsp:nvSpPr>
        <dsp:cNvPr id="0" name=""/>
        <dsp:cNvSpPr/>
      </dsp:nvSpPr>
      <dsp:spPr>
        <a:xfrm>
          <a:off x="2836443" y="1645334"/>
          <a:ext cx="1417789" cy="3455201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FF0000"/>
              </a:solidFill>
            </a:rPr>
            <a:t>участников </a:t>
          </a:r>
          <a:r>
            <a:rPr lang="ru-RU" sz="18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от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ГКОУ С(Я) «РСКШИ для обучающихся с ТНР» </a:t>
          </a:r>
          <a:endParaRPr lang="ru-RU" sz="18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36443" y="1645334"/>
        <a:ext cx="1417789" cy="3455201"/>
      </dsp:txXfrm>
    </dsp:sp>
    <dsp:sp modelId="{3A3E37ED-2B75-4E19-87DD-F5A6ED85BAAC}">
      <dsp:nvSpPr>
        <dsp:cNvPr id="0" name=""/>
        <dsp:cNvSpPr/>
      </dsp:nvSpPr>
      <dsp:spPr>
        <a:xfrm>
          <a:off x="4254233" y="1645334"/>
          <a:ext cx="1417789" cy="3455201"/>
        </a:xfrm>
        <a:prstGeom prst="rect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FF0000"/>
              </a:solidFill>
            </a:rPr>
            <a:t>медалей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 золотых</a:t>
          </a:r>
          <a:r>
            <a:rPr lang="ru-RU" sz="16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 серебряных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 бронзовых</a:t>
          </a:r>
          <a:endParaRPr lang="ru-RU" sz="1600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54233" y="1645334"/>
        <a:ext cx="1417789" cy="3455201"/>
      </dsp:txXfrm>
    </dsp:sp>
    <dsp:sp modelId="{2C56A945-E69E-40E4-90E3-3C37BAE7B231}">
      <dsp:nvSpPr>
        <dsp:cNvPr id="0" name=""/>
        <dsp:cNvSpPr/>
      </dsp:nvSpPr>
      <dsp:spPr>
        <a:xfrm>
          <a:off x="5672022" y="1645334"/>
          <a:ext cx="1417789" cy="3455201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III </a:t>
          </a:r>
          <a:r>
            <a:rPr lang="ru-RU" sz="1800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место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 лучший результат  среди образовательных организаций Республики Саха (Якутия)</a:t>
          </a:r>
          <a:endParaRPr lang="ru-RU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72022" y="1645334"/>
        <a:ext cx="1417789" cy="3455201"/>
      </dsp:txXfrm>
    </dsp:sp>
    <dsp:sp modelId="{7BF2B4E9-ADFC-4182-8546-1711CAFAEEE6}">
      <dsp:nvSpPr>
        <dsp:cNvPr id="0" name=""/>
        <dsp:cNvSpPr/>
      </dsp:nvSpPr>
      <dsp:spPr>
        <a:xfrm>
          <a:off x="0" y="5100535"/>
          <a:ext cx="7090676" cy="383911"/>
        </a:xfrm>
        <a:prstGeom prst="rect">
          <a:avLst/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EE51F4-DC9F-4D93-B3AC-32705D647941}">
      <dsp:nvSpPr>
        <dsp:cNvPr id="0" name=""/>
        <dsp:cNvSpPr/>
      </dsp:nvSpPr>
      <dsp:spPr>
        <a:xfrm>
          <a:off x="0" y="451522"/>
          <a:ext cx="2519915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E7DEAB-8B99-434C-8894-BC6410EF343C}">
      <dsp:nvSpPr>
        <dsp:cNvPr id="0" name=""/>
        <dsp:cNvSpPr/>
      </dsp:nvSpPr>
      <dsp:spPr>
        <a:xfrm>
          <a:off x="125995" y="53002"/>
          <a:ext cx="1763941" cy="7970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3" tIns="0" rIns="6667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104 участника анкеты</a:t>
          </a:r>
          <a:endParaRPr lang="ru-RU" sz="2000" kern="1200" dirty="0"/>
        </a:p>
      </dsp:txBody>
      <dsp:txXfrm>
        <a:off x="164903" y="91910"/>
        <a:ext cx="1686125" cy="719224"/>
      </dsp:txXfrm>
    </dsp:sp>
    <dsp:sp modelId="{75799656-9CC7-408E-A67B-DC0EB44521E4}">
      <dsp:nvSpPr>
        <dsp:cNvPr id="0" name=""/>
        <dsp:cNvSpPr/>
      </dsp:nvSpPr>
      <dsp:spPr>
        <a:xfrm>
          <a:off x="0" y="1676242"/>
          <a:ext cx="2519915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1D1B1D-ED4F-47D8-BAFC-C71E8F99B5CE}">
      <dsp:nvSpPr>
        <dsp:cNvPr id="0" name=""/>
        <dsp:cNvSpPr/>
      </dsp:nvSpPr>
      <dsp:spPr>
        <a:xfrm>
          <a:off x="125995" y="1277722"/>
          <a:ext cx="1763941" cy="797040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3" tIns="0" rIns="6667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15 вопросов</a:t>
          </a:r>
          <a:endParaRPr lang="ru-RU" sz="2000" kern="1200" dirty="0"/>
        </a:p>
      </dsp:txBody>
      <dsp:txXfrm>
        <a:off x="164903" y="1316630"/>
        <a:ext cx="1686125" cy="719224"/>
      </dsp:txXfrm>
    </dsp:sp>
    <dsp:sp modelId="{8EAA2448-6562-4F0D-B311-D8A4E98D2821}">
      <dsp:nvSpPr>
        <dsp:cNvPr id="0" name=""/>
        <dsp:cNvSpPr/>
      </dsp:nvSpPr>
      <dsp:spPr>
        <a:xfrm>
          <a:off x="0" y="2900962"/>
          <a:ext cx="2519915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1C386F-A4AE-4311-AA0D-DB60B17DECB9}">
      <dsp:nvSpPr>
        <dsp:cNvPr id="0" name=""/>
        <dsp:cNvSpPr/>
      </dsp:nvSpPr>
      <dsp:spPr>
        <a:xfrm>
          <a:off x="125995" y="2502442"/>
          <a:ext cx="1763941" cy="79704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673" tIns="0" rIns="6667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25 классов</a:t>
          </a:r>
          <a:endParaRPr lang="ru-RU" sz="2000" kern="1200" dirty="0"/>
        </a:p>
      </dsp:txBody>
      <dsp:txXfrm>
        <a:off x="164903" y="2541350"/>
        <a:ext cx="1686125" cy="71922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9C86F3-AF91-4F28-9A71-EE55169DFD5C}">
      <dsp:nvSpPr>
        <dsp:cNvPr id="0" name=""/>
        <dsp:cNvSpPr/>
      </dsp:nvSpPr>
      <dsp:spPr>
        <a:xfrm>
          <a:off x="1678898" y="63"/>
          <a:ext cx="5049011" cy="7800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Предложения участников опросной анкеты</a:t>
          </a:r>
          <a:endParaRPr lang="ru-RU" sz="2400" kern="1200" dirty="0"/>
        </a:p>
      </dsp:txBody>
      <dsp:txXfrm>
        <a:off x="1701745" y="22910"/>
        <a:ext cx="5003317" cy="734344"/>
      </dsp:txXfrm>
    </dsp:sp>
    <dsp:sp modelId="{6F171E4B-3E28-456F-BA61-841ED598CCA0}">
      <dsp:nvSpPr>
        <dsp:cNvPr id="0" name=""/>
        <dsp:cNvSpPr/>
      </dsp:nvSpPr>
      <dsp:spPr>
        <a:xfrm>
          <a:off x="1678898" y="920509"/>
          <a:ext cx="780038" cy="780038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6729F4-2389-46C9-80B4-9B1902A4154B}">
      <dsp:nvSpPr>
        <dsp:cNvPr id="0" name=""/>
        <dsp:cNvSpPr/>
      </dsp:nvSpPr>
      <dsp:spPr>
        <a:xfrm>
          <a:off x="2505740" y="920509"/>
          <a:ext cx="4222170" cy="780038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Построить (ускорить строительство) новой школы</a:t>
          </a:r>
          <a:endParaRPr lang="ru-RU" sz="1600" kern="1200" dirty="0"/>
        </a:p>
      </dsp:txBody>
      <dsp:txXfrm>
        <a:off x="2543825" y="958594"/>
        <a:ext cx="4146000" cy="703868"/>
      </dsp:txXfrm>
    </dsp:sp>
    <dsp:sp modelId="{47FDBB26-84E6-409F-A9B1-DBE788173EA6}">
      <dsp:nvSpPr>
        <dsp:cNvPr id="0" name=""/>
        <dsp:cNvSpPr/>
      </dsp:nvSpPr>
      <dsp:spPr>
        <a:xfrm>
          <a:off x="1678898" y="1794152"/>
          <a:ext cx="780038" cy="780038"/>
        </a:xfrm>
        <a:prstGeom prst="roundRect">
          <a:avLst>
            <a:gd name="adj" fmla="val 16670"/>
          </a:avLst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481EE8-EB0E-46BE-A15D-2CA25A744D0E}">
      <dsp:nvSpPr>
        <dsp:cNvPr id="0" name=""/>
        <dsp:cNvSpPr/>
      </dsp:nvSpPr>
      <dsp:spPr>
        <a:xfrm>
          <a:off x="2505740" y="1794152"/>
          <a:ext cx="4222170" cy="780038"/>
        </a:xfrm>
        <a:prstGeom prst="roundRect">
          <a:avLst>
            <a:gd name="adj" fmla="val 16670"/>
          </a:avLst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Перевозка автобусами начальных классов , и не только, в связи с удаленностью школы</a:t>
          </a:r>
          <a:endParaRPr lang="ru-RU" sz="1600" kern="1200" dirty="0"/>
        </a:p>
      </dsp:txBody>
      <dsp:txXfrm>
        <a:off x="2543825" y="1832237"/>
        <a:ext cx="4146000" cy="703868"/>
      </dsp:txXfrm>
    </dsp:sp>
    <dsp:sp modelId="{0D284B33-AF6F-4543-B5FC-C548846B3B5D}">
      <dsp:nvSpPr>
        <dsp:cNvPr id="0" name=""/>
        <dsp:cNvSpPr/>
      </dsp:nvSpPr>
      <dsp:spPr>
        <a:xfrm>
          <a:off x="1678898" y="2667796"/>
          <a:ext cx="780038" cy="780038"/>
        </a:xfrm>
        <a:prstGeom prst="roundRect">
          <a:avLst>
            <a:gd name="adj" fmla="val 1667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F1DBB6-EF16-4267-A637-038A1BFE6759}">
      <dsp:nvSpPr>
        <dsp:cNvPr id="0" name=""/>
        <dsp:cNvSpPr/>
      </dsp:nvSpPr>
      <dsp:spPr>
        <a:xfrm>
          <a:off x="2495860" y="2694879"/>
          <a:ext cx="4222170" cy="780038"/>
        </a:xfrm>
        <a:prstGeom prst="roundRect">
          <a:avLst>
            <a:gd name="adj" fmla="val 1667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Уделить внимание индивидуальным занятиям в </a:t>
          </a:r>
          <a:r>
            <a:rPr lang="ru-RU" sz="1600" kern="1200" dirty="0" err="1" smtClean="0"/>
            <a:t>т.ч.логопедов</a:t>
          </a:r>
          <a:endParaRPr lang="ru-RU" sz="1600" kern="1200" dirty="0"/>
        </a:p>
      </dsp:txBody>
      <dsp:txXfrm>
        <a:off x="2533945" y="2732964"/>
        <a:ext cx="4146000" cy="703868"/>
      </dsp:txXfrm>
    </dsp:sp>
    <dsp:sp modelId="{C6441BF0-B4FB-4DC2-8658-CFEAD3A9EDA6}">
      <dsp:nvSpPr>
        <dsp:cNvPr id="0" name=""/>
        <dsp:cNvSpPr/>
      </dsp:nvSpPr>
      <dsp:spPr>
        <a:xfrm>
          <a:off x="1678898" y="3541440"/>
          <a:ext cx="780038" cy="780038"/>
        </a:xfrm>
        <a:prstGeom prst="roundRect">
          <a:avLst>
            <a:gd name="adj" fmla="val 16670"/>
          </a:avLst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712C0C-5205-45E4-8E58-5D2C2D28C724}">
      <dsp:nvSpPr>
        <dsp:cNvPr id="0" name=""/>
        <dsp:cNvSpPr/>
      </dsp:nvSpPr>
      <dsp:spPr>
        <a:xfrm>
          <a:off x="2505740" y="3541440"/>
          <a:ext cx="4222170" cy="780038"/>
        </a:xfrm>
        <a:prstGeom prst="roundRect">
          <a:avLst>
            <a:gd name="adj" fmla="val 16670"/>
          </a:avLst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Улучшить работу сайта школы, АИС «Сетевой город. Образование»</a:t>
          </a:r>
          <a:endParaRPr lang="ru-RU" sz="1600" kern="1200" dirty="0"/>
        </a:p>
      </dsp:txBody>
      <dsp:txXfrm>
        <a:off x="2543825" y="3579525"/>
        <a:ext cx="4146000" cy="703868"/>
      </dsp:txXfrm>
    </dsp:sp>
    <dsp:sp modelId="{9259294C-FDDF-4D40-8EBE-392BB583EAFD}">
      <dsp:nvSpPr>
        <dsp:cNvPr id="0" name=""/>
        <dsp:cNvSpPr/>
      </dsp:nvSpPr>
      <dsp:spPr>
        <a:xfrm>
          <a:off x="1678898" y="4415083"/>
          <a:ext cx="780038" cy="780038"/>
        </a:xfrm>
        <a:prstGeom prst="roundRect">
          <a:avLst>
            <a:gd name="adj" fmla="val 1667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250079-B3BD-44E7-8816-795D024D415C}">
      <dsp:nvSpPr>
        <dsp:cNvPr id="0" name=""/>
        <dsp:cNvSpPr/>
      </dsp:nvSpPr>
      <dsp:spPr>
        <a:xfrm>
          <a:off x="2505740" y="4415083"/>
          <a:ext cx="4222170" cy="780038"/>
        </a:xfrm>
        <a:prstGeom prst="roundRect">
          <a:avLst>
            <a:gd name="adj" fmla="val 1667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Уделить внимание по работе с педагогическими кадрами</a:t>
          </a:r>
          <a:endParaRPr lang="ru-RU" sz="1600" kern="1200" dirty="0"/>
        </a:p>
      </dsp:txBody>
      <dsp:txXfrm>
        <a:off x="2543825" y="4453168"/>
        <a:ext cx="4146000" cy="70386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67A898-DBCF-433B-8257-5BB7849D1ADD}">
      <dsp:nvSpPr>
        <dsp:cNvPr id="0" name=""/>
        <dsp:cNvSpPr/>
      </dsp:nvSpPr>
      <dsp:spPr>
        <a:xfrm>
          <a:off x="387356" y="258714"/>
          <a:ext cx="7004776" cy="116920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194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effectLst/>
            </a:rPr>
            <a:t>Подготовить и провести необходимые организационно-правовые действия, связанные с вводом в эксплуатацию нового здания школы в 3 квартале 2022 года.</a:t>
          </a:r>
          <a:endParaRPr lang="ru-RU" sz="1800" kern="1200" dirty="0">
            <a:solidFill>
              <a:srgbClr val="002060"/>
            </a:solidFill>
            <a:effectLst/>
          </a:endParaRPr>
        </a:p>
      </dsp:txBody>
      <dsp:txXfrm>
        <a:off x="387356" y="258714"/>
        <a:ext cx="7004776" cy="1169202"/>
      </dsp:txXfrm>
    </dsp:sp>
    <dsp:sp modelId="{0C1357B6-2A97-48CD-966D-3F1B1D240D91}">
      <dsp:nvSpPr>
        <dsp:cNvPr id="0" name=""/>
        <dsp:cNvSpPr/>
      </dsp:nvSpPr>
      <dsp:spPr>
        <a:xfrm>
          <a:off x="0" y="249315"/>
          <a:ext cx="818441" cy="1227662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69B5E8-0F52-4E7C-A207-99B5AF108E3C}">
      <dsp:nvSpPr>
        <dsp:cNvPr id="0" name=""/>
        <dsp:cNvSpPr/>
      </dsp:nvSpPr>
      <dsp:spPr>
        <a:xfrm>
          <a:off x="504388" y="1730610"/>
          <a:ext cx="6770711" cy="116920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194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effectLst/>
            </a:rPr>
            <a:t>Осуществить комплекс мер, направленных на реализацию ФГОС основного общего образования , утвержденного приказом Министерства Просвещения РФ №287 от 31 мая 2021года</a:t>
          </a:r>
          <a:endParaRPr lang="ru-RU" sz="1800" kern="1200" dirty="0">
            <a:solidFill>
              <a:srgbClr val="002060"/>
            </a:solidFill>
            <a:effectLst/>
          </a:endParaRPr>
        </a:p>
      </dsp:txBody>
      <dsp:txXfrm>
        <a:off x="504388" y="1730610"/>
        <a:ext cx="6770711" cy="1169202"/>
      </dsp:txXfrm>
    </dsp:sp>
    <dsp:sp modelId="{BAB66772-7EDF-409B-ADB5-826A4120FB01}">
      <dsp:nvSpPr>
        <dsp:cNvPr id="0" name=""/>
        <dsp:cNvSpPr/>
      </dsp:nvSpPr>
      <dsp:spPr>
        <a:xfrm>
          <a:off x="0" y="1689316"/>
          <a:ext cx="818441" cy="1227662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74A1B9-8B95-4567-9802-6AFAF030981F}">
      <dsp:nvSpPr>
        <dsp:cNvPr id="0" name=""/>
        <dsp:cNvSpPr/>
      </dsp:nvSpPr>
      <dsp:spPr>
        <a:xfrm>
          <a:off x="328129" y="3202506"/>
          <a:ext cx="7123230" cy="116920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194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effectLst/>
            </a:rPr>
            <a:t>Реализовать на уровне школы мероприятия, посвященные Году Культурного наследия народов </a:t>
          </a:r>
          <a:r>
            <a:rPr lang="ru-RU" sz="1800" kern="1200" dirty="0" err="1" smtClean="0">
              <a:solidFill>
                <a:srgbClr val="002060"/>
              </a:solidFill>
              <a:effectLst/>
            </a:rPr>
            <a:t>Росии</a:t>
          </a:r>
          <a:r>
            <a:rPr lang="ru-RU" sz="1800" kern="1200" dirty="0" smtClean="0">
              <a:solidFill>
                <a:srgbClr val="002060"/>
              </a:solidFill>
              <a:effectLst/>
            </a:rPr>
            <a:t>, Году Матери в Республике Саха (Якутия), Год Чтения Министерства образования и науки Республики  Саха (Якутия)</a:t>
          </a:r>
          <a:endParaRPr lang="ru-RU" sz="1800" kern="1200" dirty="0">
            <a:solidFill>
              <a:srgbClr val="002060"/>
            </a:solidFill>
            <a:effectLst/>
          </a:endParaRPr>
        </a:p>
      </dsp:txBody>
      <dsp:txXfrm>
        <a:off x="328129" y="3202506"/>
        <a:ext cx="7123230" cy="1169202"/>
      </dsp:txXfrm>
    </dsp:sp>
    <dsp:sp modelId="{EF8A97E1-A6E7-4CBB-AE3C-C03524EB930B}">
      <dsp:nvSpPr>
        <dsp:cNvPr id="0" name=""/>
        <dsp:cNvSpPr/>
      </dsp:nvSpPr>
      <dsp:spPr>
        <a:xfrm>
          <a:off x="0" y="3097423"/>
          <a:ext cx="818441" cy="1227662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AACF0-BBA4-4F0B-BC4A-11E45E23AC14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3488"/>
            <a:ext cx="444182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09D1BC-B6B0-41F7-9982-28C34FADCB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874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D1BC-B6B0-41F7-9982-28C34FADCB23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457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D1BC-B6B0-41F7-9982-28C34FADCB23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923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D1BC-B6B0-41F7-9982-28C34FADCB23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9236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9D1BC-B6B0-41F7-9982-28C34FADCB23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923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5678-3E44-44D4-B19D-1BA08D52D88C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8D01-47AB-4016-84DD-4A537B0729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21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5678-3E44-44D4-B19D-1BA08D52D88C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8D01-47AB-4016-84DD-4A537B0729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88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5678-3E44-44D4-B19D-1BA08D52D88C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8D01-47AB-4016-84DD-4A537B0729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55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5678-3E44-44D4-B19D-1BA08D52D88C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8D01-47AB-4016-84DD-4A537B0729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84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5678-3E44-44D4-B19D-1BA08D52D88C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8D01-47AB-4016-84DD-4A537B0729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8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5678-3E44-44D4-B19D-1BA08D52D88C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8D01-47AB-4016-84DD-4A537B0729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16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5678-3E44-44D4-B19D-1BA08D52D88C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8D01-47AB-4016-84DD-4A537B0729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6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5678-3E44-44D4-B19D-1BA08D52D88C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8D01-47AB-4016-84DD-4A537B0729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54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5678-3E44-44D4-B19D-1BA08D52D88C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8D01-47AB-4016-84DD-4A537B0729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45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5678-3E44-44D4-B19D-1BA08D52D88C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8D01-47AB-4016-84DD-4A537B0729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30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5678-3E44-44D4-B19D-1BA08D52D88C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28D01-47AB-4016-84DD-4A537B0729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31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A5678-3E44-44D4-B19D-1BA08D52D88C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28D01-47AB-4016-84DD-4A537B0729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245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56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9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0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62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4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5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8.pn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6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70.jpeg"/><Relationship Id="rId7" Type="http://schemas.openxmlformats.org/officeDocument/2006/relationships/image" Target="../media/image174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jpe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6.jp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177.png"/><Relationship Id="rId7" Type="http://schemas.openxmlformats.org/officeDocument/2006/relationships/diagramLayout" Target="../diagrams/layout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6.xml"/><Relationship Id="rId5" Type="http://schemas.openxmlformats.org/officeDocument/2006/relationships/image" Target="../media/image179.png"/><Relationship Id="rId10" Type="http://schemas.microsoft.com/office/2007/relationships/diagramDrawing" Target="../diagrams/drawing6.xml"/><Relationship Id="rId4" Type="http://schemas.openxmlformats.org/officeDocument/2006/relationships/image" Target="../media/image178.png"/><Relationship Id="rId9" Type="http://schemas.openxmlformats.org/officeDocument/2006/relationships/diagramColors" Target="../diagrams/colors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4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7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88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10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111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36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7" Type="http://schemas.openxmlformats.org/officeDocument/2006/relationships/image" Target="../media/image1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65467" y="4387142"/>
            <a:ext cx="77408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ПУБЛИЧНЫЙ </a:t>
            </a:r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ДОКЛАД ОБ ИТОГАХ ДЕЯТЕЛЬНОСТИ  ЗА 2021 ГОД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1026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066" y="1412900"/>
            <a:ext cx="2815866" cy="27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6621" y="123411"/>
            <a:ext cx="84107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МИНИСТЕРСТВО ОБРАЗОВАНИЯ И НАУКИ РЕСПУБЛИКИ САХА (ЯКУТИЯ)</a:t>
            </a:r>
          </a:p>
          <a:p>
            <a:pPr lvl="0" algn="ctr"/>
            <a:r>
              <a:rPr lang="ru-RU" b="1" dirty="0" smtClean="0">
                <a:solidFill>
                  <a:srgbClr val="002060"/>
                </a:solidFill>
              </a:rPr>
              <a:t>ГКОУ РС(Я) «</a:t>
            </a:r>
            <a:r>
              <a:rPr lang="ru-RU" b="1" dirty="0">
                <a:solidFill>
                  <a:srgbClr val="002060"/>
                </a:solidFill>
              </a:rPr>
              <a:t>Республиканская специальная (коррекционная) школа-интернат </a:t>
            </a:r>
            <a:r>
              <a:rPr lang="ru-RU" b="1" dirty="0" smtClean="0">
                <a:solidFill>
                  <a:srgbClr val="002060"/>
                </a:solidFill>
              </a:rPr>
              <a:t>для </a:t>
            </a:r>
            <a:r>
              <a:rPr lang="ru-RU" b="1" dirty="0">
                <a:solidFill>
                  <a:srgbClr val="002060"/>
                </a:solidFill>
              </a:rPr>
              <a:t>обучающихся с тяжелыми нарушениями речи»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25614" y="6361179"/>
            <a:ext cx="50205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ЯНВАРЬ 2022 ГОД, Г.ЯКУТСК</a:t>
            </a:r>
            <a:endParaRPr lang="ru-RU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474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46"/>
    </mc:Choice>
    <mc:Fallback xmlns="">
      <p:transition spd="slow" advTm="2874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9366" y="1108128"/>
            <a:ext cx="857684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2021-2022 УЧЕБНЫЙ ГОД 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Количество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обучающихся – 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195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Всего работников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– 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84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,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из них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педагогических – 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56,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в том числе учителей – 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48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(из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них логопедов  - 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20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)</a:t>
            </a:r>
            <a:r>
              <a:rPr lang="ru-RU" sz="1600" b="1" dirty="0">
                <a:solidFill>
                  <a:srgbClr val="FF0000"/>
                </a:solidFill>
                <a:cs typeface="Times New Roman" pitchFamily="18" charset="0"/>
              </a:rPr>
              <a:t> </a:t>
            </a:r>
            <a:endParaRPr lang="ru-RU" sz="1600" dirty="0">
              <a:solidFill>
                <a:srgbClr val="FF0000"/>
              </a:solidFill>
              <a:cs typeface="Times New Roman" pitchFamily="18" charset="0"/>
            </a:endParaRP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 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157443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887763567"/>
              </p:ext>
            </p:extLst>
          </p:nvPr>
        </p:nvGraphicFramePr>
        <p:xfrm>
          <a:off x="545671" y="2506239"/>
          <a:ext cx="7963531" cy="4048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998859" y="5871885"/>
            <a:ext cx="5655833" cy="10208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Предельная наполняемость отдельного класса (группы) </a:t>
            </a:r>
          </a:p>
          <a:p>
            <a:pPr algn="ctr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обучающихся с ОВЗ  - 12 человек </a:t>
            </a:r>
          </a:p>
          <a:p>
            <a:pPr algn="ctr"/>
            <a:r>
              <a:rPr lang="ru-RU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соответствии  с п.3.4.14. СП 2.4.3648-20 « Санитарно-эпидемиологические требования к организациям </a:t>
            </a:r>
            <a:r>
              <a:rPr lang="ru-RU" sz="11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воспиатания</a:t>
            </a:r>
            <a:r>
              <a:rPr lang="ru-RU" sz="1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обучения, отдыха и оздоровления детей и молодежи»</a:t>
            </a:r>
            <a:endParaRPr lang="ru-RU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664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6"/>
    </mc:Choice>
    <mc:Fallback xmlns="">
      <p:transition spd="slow" advTm="10816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3038" y="766764"/>
            <a:ext cx="8970962" cy="993026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Проект «Школьный </a:t>
            </a:r>
            <a:r>
              <a:rPr lang="ru-RU" sz="1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Экопарк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»</a:t>
            </a:r>
            <a:b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Экологическая акция 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«Меняем 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батарейки на конфеты»,  декабрь, 2021 </a:t>
            </a:r>
            <a:endParaRPr lang="ru-RU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938095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AutoShape 2" descr="blob:https://web.whatsapp.com/0c214c97-5cc8-4d55-8062-d8cdd9f67a1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0c214c97-5cc8-4d55-8062-d8cdd9f67a1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5" descr="blob:https://web.whatsapp.com/be22b37e-c148-4d2c-8066-e9ef4b35f6e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5" y="1923689"/>
            <a:ext cx="4789514" cy="378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30" r="21630"/>
          <a:stretch/>
        </p:blipFill>
        <p:spPr bwMode="auto">
          <a:xfrm>
            <a:off x="3813610" y="1923690"/>
            <a:ext cx="5175115" cy="378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78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61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4"/>
    </mc:Choice>
    <mc:Fallback xmlns="">
      <p:transition spd="slow" advTm="3244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0374" y="681487"/>
            <a:ext cx="8683625" cy="1414013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Проект «</a:t>
            </a:r>
            <a:r>
              <a:rPr lang="ru-RU" sz="1800" b="1" dirty="0" err="1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Уол</a:t>
            </a:r>
            <a:r>
              <a:rPr lang="ru-RU" sz="1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 о5о - </a:t>
            </a:r>
            <a:r>
              <a:rPr lang="ru-RU" sz="1800" b="1" dirty="0" err="1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кэскилбит</a:t>
            </a:r>
            <a:r>
              <a:rPr lang="ru-RU" sz="1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» </a:t>
            </a:r>
            <a:br>
              <a:rPr lang="ru-RU" sz="1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«Интернатские ИГРЫ», апрель – октябрь, 2021  </a:t>
            </a:r>
            <a:endParaRPr lang="ru-RU" sz="1800" b="1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522897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AutoShape 2" descr="blob:https://web.whatsapp.com/0c214c97-5cc8-4d55-8062-d8cdd9f67a1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blob:https://web.whatsapp.com/0c214c97-5cc8-4d55-8062-d8cdd9f67a1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AutoShape 5" descr="blob:https://web.whatsapp.com/be22b37e-c148-4d2c-8066-e9ef4b35f6e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8194" name="Picture 2" descr="C:\Users\User\Desktop\20210423_165155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44" y="1841470"/>
            <a:ext cx="2853030" cy="160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PhotoCollage_16191859476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841470"/>
            <a:ext cx="5810391" cy="495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20210423_165536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43" y="3506209"/>
            <a:ext cx="2853030" cy="160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User\Desktop\IMG-20211118-WA00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43" y="5189749"/>
            <a:ext cx="2863663" cy="161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78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38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4"/>
    </mc:Choice>
    <mc:Fallback xmlns="">
      <p:transition spd="slow" advTm="2474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3038" y="766764"/>
            <a:ext cx="8970962" cy="998242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Проект «</a:t>
            </a:r>
            <a:r>
              <a:rPr lang="ru-RU" sz="1800" b="1" dirty="0" err="1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Олонхо-алыптаах</a:t>
            </a:r>
            <a:r>
              <a:rPr lang="ru-RU" sz="1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эйгэтэ</a:t>
            </a:r>
            <a:r>
              <a:rPr lang="ru-RU" sz="1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» </a:t>
            </a:r>
            <a:br>
              <a:rPr lang="ru-RU" sz="1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1800" b="1" dirty="0" err="1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Руководители:Семенова</a:t>
            </a:r>
            <a:r>
              <a:rPr lang="ru-RU" sz="1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 В.И., Рожина М.М., Афанасьева Е.В.</a:t>
            </a:r>
            <a:endParaRPr lang="ru-RU" sz="1800" b="1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650954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AutoShape 2" descr="blob:https://web.whatsapp.com/0c214c97-5cc8-4d55-8062-d8cdd9f67a1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blob:https://web.whatsapp.com/0c214c97-5cc8-4d55-8062-d8cdd9f67a1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AutoShape 5" descr="blob:https://web.whatsapp.com/be22b37e-c148-4d2c-8066-e9ef4b35f6e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9225" name="Picture 9" descr="C:\Users\User\Desktop\Screenshot_20211111-122521_Galle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62" y="1704489"/>
            <a:ext cx="4767273" cy="260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User\Desktop\IMG-20210413-WA013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0" b="13468"/>
          <a:stretch/>
        </p:blipFill>
        <p:spPr bwMode="auto">
          <a:xfrm>
            <a:off x="5482767" y="1717138"/>
            <a:ext cx="3542869" cy="50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User\Desktop\Screenshot_20211111-122734_Galler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30" y="4340731"/>
            <a:ext cx="4777906" cy="251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78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20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9"/>
    </mc:Choice>
    <mc:Fallback xmlns="">
      <p:transition spd="slow" advTm="3249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3038" y="958150"/>
            <a:ext cx="8970962" cy="993026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 социальные партнеры </a:t>
            </a:r>
            <a:b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Благотворительный</a:t>
            </a:r>
            <a:r>
              <a:rPr lang="en-US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фонд</a:t>
            </a: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поддержки</a:t>
            </a: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детей</a:t>
            </a: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</a:t>
            </a:r>
            <a:r>
              <a:rPr lang="en-US" sz="1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инвалидов</a:t>
            </a: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и </a:t>
            </a:r>
            <a:r>
              <a:rPr lang="en-US" sz="1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детей</a:t>
            </a: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 ОВЗ РС(Я) «</a:t>
            </a:r>
            <a:r>
              <a:rPr lang="en-US" sz="1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Харысхал</a:t>
            </a:r>
            <a:r>
              <a:rPr lang="en-US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м</a:t>
            </a:r>
            <a:r>
              <a:rPr lang="en-US" sz="1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астер-класс</a:t>
            </a:r>
            <a:r>
              <a:rPr lang="en-US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</a:t>
            </a: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изготовлению</a:t>
            </a: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керамических</a:t>
            </a: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пиалок</a:t>
            </a: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Галина</a:t>
            </a: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Коротова</a:t>
            </a: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руководитель</a:t>
            </a: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студии</a:t>
            </a: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керамики</a:t>
            </a: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en-US" sz="1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Dzen</a:t>
            </a:r>
            <a:r>
              <a:rPr 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</a:t>
            </a:r>
            <a:r>
              <a:rPr lang="en-US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</a:t>
            </a:r>
            <a:r>
              <a:rPr lang="en-US" sz="1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октября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2021г</a:t>
            </a:r>
            <a:r>
              <a:rPr lang="en-US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939998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Рисунок 3" descr="C:\Users\Надежда\Desktop\ПЕдярмарка\ГКОУ РС(Я) «РС(К)ШИ для обучающихся сТНР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482" y="47500"/>
            <a:ext cx="71086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7" name="AutoShape 2" descr="blob:https://web.whatsapp.com/0c214c97-5cc8-4d55-8062-d8cdd9f67a1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0c214c97-5cc8-4d55-8062-d8cdd9f67a1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5" descr="blob:https://web.whatsapp.com/be22b37e-c148-4d2c-8066-e9ef4b35f6e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45875"/>
            <a:ext cx="3304320" cy="330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779" y="2245875"/>
            <a:ext cx="5350919" cy="330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59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3"/>
    </mc:Choice>
    <mc:Fallback xmlns="">
      <p:transition spd="slow" advTm="2843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3038" y="766763"/>
            <a:ext cx="8970962" cy="132873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 социальные партнеры </a:t>
            </a:r>
            <a:b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Благотворительный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фонд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поддержки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детей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инвалидов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и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детей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 ОВЗ РС(Я) «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Харысхал</a:t>
            </a:r>
            <a:r>
              <a:rPr lang="en-US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адаптивные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настольные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игры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Петр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Захаров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координатор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спортивных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проектов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БФ «</a:t>
            </a:r>
            <a:r>
              <a:rPr lang="en-US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Харысхал</a:t>
            </a:r>
            <a:r>
              <a:rPr lang="en-US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609764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AutoShape 2" descr="blob:https://web.whatsapp.com/0c214c97-5cc8-4d55-8062-d8cdd9f67a1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blob:https://web.whatsapp.com/0c214c97-5cc8-4d55-8062-d8cdd9f67a1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AutoShape 5" descr="blob:https://web.whatsapp.com/be22b37e-c148-4d2c-8066-e9ef4b35f6e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251" name="Picture 11" descr="C:\Users\User\Desktop\IMG_20211023_134500_4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38" y="2259869"/>
            <a:ext cx="3875011" cy="365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041" y="2259869"/>
            <a:ext cx="3580213" cy="358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78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49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4"/>
    </mc:Choice>
    <mc:Fallback xmlns="">
      <p:transition spd="slow" advTm="3424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918678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2" descr="Логотип Абилимпик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Логотип Абилимпикс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 descr="Логотип Абилимпикс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8" descr="Логотип Абилимпикс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 descr="C:\Users\Директор\YandexDisk\Скриншоты\2022-01-19_10-33-36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20" y="1111425"/>
            <a:ext cx="1440212" cy="136385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837283397"/>
              </p:ext>
            </p:extLst>
          </p:nvPr>
        </p:nvGraphicFramePr>
        <p:xfrm>
          <a:off x="1711946" y="1111424"/>
          <a:ext cx="7090677" cy="5484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975104" y="6230112"/>
            <a:ext cx="6669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Бисероплетение</a:t>
            </a: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и «Адаптивная физкультура» на базе школы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991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9"/>
    </mc:Choice>
    <mc:Fallback xmlns="">
      <p:transition spd="slow" advTm="10829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548589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71" y="2548431"/>
            <a:ext cx="8584259" cy="3960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809718" y="1271677"/>
            <a:ext cx="71537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региональный отборочный этап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VII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национального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чемпионата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профессиональному мастерству среди инвалидов и лиц с ОВЗ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Абилимпикс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2021» Республики Саха (Якутия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март 2021г.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 descr="C:\Users\Директор\YandexDisk\Скриншоты\2022-01-19_10-33-36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20" y="1111425"/>
            <a:ext cx="1440212" cy="136385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/>
          <p:cNvSpPr/>
          <p:nvPr/>
        </p:nvSpPr>
        <p:spPr>
          <a:xfrm>
            <a:off x="2457233" y="2223868"/>
            <a:ext cx="64068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600" dirty="0" smtClean="0"/>
              <a:t>Компетенция «</a:t>
            </a:r>
            <a:r>
              <a:rPr lang="ru-RU" sz="1600" dirty="0" err="1" smtClean="0"/>
              <a:t>Бисероплетение</a:t>
            </a:r>
            <a:r>
              <a:rPr lang="ru-RU" sz="1600" dirty="0" smtClean="0"/>
              <a:t>».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90993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7"/>
    </mc:Choice>
    <mc:Fallback xmlns="">
      <p:transition spd="slow" advTm="10517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423951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809718" y="1271677"/>
            <a:ext cx="71537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региональный отборочный этап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VII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национального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чемпионата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профессиональному мастерству среди инвалидов и лиц с ОВЗ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Абилимпикс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2021» Республики Саха (Якутия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март 2021г.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 descr="C:\Users\Директор\YandexDisk\Скриншоты\2022-01-19_10-33-36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20" y="1111425"/>
            <a:ext cx="1440212" cy="136385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457233" y="2236060"/>
            <a:ext cx="64068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600" dirty="0" smtClean="0"/>
              <a:t>Компетенция «</a:t>
            </a:r>
            <a:r>
              <a:rPr lang="ru-RU" sz="1600" dirty="0"/>
              <a:t>Адаптивная физическая культура».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9893"/>
            <a:ext cx="9144000" cy="421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7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8"/>
    </mc:Choice>
    <mc:Fallback xmlns="">
      <p:transition spd="slow" advTm="10208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0748908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809718" y="1271677"/>
            <a:ext cx="71537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региональный отборочный этап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VII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национального 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чемпината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профессиональному мастерству среди инвалидов и лиц с ОВЗ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Абилимпикс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2021» Республики Саха (Якутия)</a:t>
            </a:r>
          </a:p>
        </p:txBody>
      </p:sp>
      <p:pic>
        <p:nvPicPr>
          <p:cNvPr id="11" name="Рисунок 10" descr="C:\Users\Директор\YandexDisk\Скриншоты\2022-01-19_10-33-36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20" y="1111425"/>
            <a:ext cx="1440212" cy="136385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2457233" y="2223868"/>
            <a:ext cx="64068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600" dirty="0" smtClean="0"/>
              <a:t>Компетенция «</a:t>
            </a:r>
            <a:r>
              <a:rPr lang="ru-RU" sz="1600" dirty="0" err="1" smtClean="0"/>
              <a:t>Бисероплетение</a:t>
            </a:r>
            <a:r>
              <a:rPr lang="ru-RU" sz="1600" dirty="0" smtClean="0"/>
              <a:t>».</a:t>
            </a:r>
            <a:endParaRPr lang="ru-RU" sz="16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18" y="2562422"/>
            <a:ext cx="8821234" cy="4069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96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3"/>
    </mc:Choice>
    <mc:Fallback xmlns="">
      <p:transition spd="slow" advTm="8613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978415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809718" y="1271677"/>
            <a:ext cx="71537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региональный отборочный этап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VII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национального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чемпионата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профессиональному мастерству среди инвалидов и лиц с ОВЗ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Абилимпикс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2021» Республики Саха (Якутия)</a:t>
            </a:r>
          </a:p>
        </p:txBody>
      </p:sp>
      <p:pic>
        <p:nvPicPr>
          <p:cNvPr id="11" name="Рисунок 10" descr="C:\Users\Директор\YandexDisk\Скриншоты\2022-01-19_10-33-36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20" y="1111425"/>
            <a:ext cx="1440212" cy="1363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772000" y="3270956"/>
            <a:ext cx="3600000" cy="20514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207994" y="3265588"/>
            <a:ext cx="3600000" cy="2062145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57"/>
          <a:stretch/>
        </p:blipFill>
        <p:spPr bwMode="auto">
          <a:xfrm>
            <a:off x="6527539" y="2496661"/>
            <a:ext cx="220465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36421" y="6080356"/>
            <a:ext cx="26677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Третьякова </a:t>
            </a:r>
            <a:r>
              <a:rPr lang="ru-RU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Саина</a:t>
            </a: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9кл., </a:t>
            </a:r>
          </a:p>
          <a:p>
            <a:pPr lvl="0" algn="ctr"/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победитель по компетенции </a:t>
            </a:r>
          </a:p>
          <a:p>
            <a:pPr lvl="0" algn="ctr"/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Бисероплетение</a:t>
            </a: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руководитель Кондратьева Т.П.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8130" y="6080355"/>
            <a:ext cx="26677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Варламов </a:t>
            </a:r>
            <a:r>
              <a:rPr lang="ru-RU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Уйгулан</a:t>
            </a: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10-кл., </a:t>
            </a:r>
          </a:p>
          <a:p>
            <a:pPr lvl="0" algn="ctr"/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победитель по компетенции </a:t>
            </a:r>
          </a:p>
          <a:p>
            <a:pPr lvl="0" algn="ctr"/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«Адаптивная </a:t>
            </a:r>
            <a:r>
              <a:rPr lang="ru-RU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физкульутра</a:t>
            </a: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руководитель Николаев Т.Н.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295994" y="6080354"/>
            <a:ext cx="26677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Кубок и диплом за 3 место  среди ОО Республики Саха (Якутия) по итогам 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 </a:t>
            </a: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регионального отборочного этапа.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758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37"/>
    </mc:Choice>
    <mc:Fallback xmlns="">
      <p:transition spd="slow" advTm="2453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943795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120205" y="1082299"/>
            <a:ext cx="69012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Контингент обучающихся по учебным годам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5263373"/>
              </p:ext>
            </p:extLst>
          </p:nvPr>
        </p:nvGraphicFramePr>
        <p:xfrm>
          <a:off x="512385" y="1543964"/>
          <a:ext cx="8116887" cy="2157506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264690"/>
                <a:gridCol w="1003848"/>
                <a:gridCol w="752475"/>
                <a:gridCol w="762000"/>
                <a:gridCol w="1285875"/>
                <a:gridCol w="933450"/>
                <a:gridCol w="704850"/>
                <a:gridCol w="666750"/>
                <a:gridCol w="742949"/>
              </a:tblGrid>
              <a:tr h="8526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Учебный год</a:t>
                      </a:r>
                      <a:endParaRPr lang="ru-RU" sz="14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Кол-во обучающихся</a:t>
                      </a:r>
                      <a:endParaRPr lang="ru-RU" sz="14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Мальчики</a:t>
                      </a:r>
                      <a:endParaRPr lang="ru-RU" sz="14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Девочки</a:t>
                      </a:r>
                      <a:endParaRPr lang="ru-RU" sz="14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Дети –</a:t>
                      </a:r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инвалиды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/</a:t>
                      </a: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сироты</a:t>
                      </a:r>
                      <a:endParaRPr lang="ru-RU" sz="14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Кол-во детей  в интернате</a:t>
                      </a:r>
                      <a:endParaRPr lang="ru-RU" sz="14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Улус</a:t>
                      </a:r>
                      <a:endParaRPr lang="ru-RU" sz="14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Город</a:t>
                      </a:r>
                      <a:endParaRPr lang="ru-RU" sz="14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Пригород</a:t>
                      </a:r>
                      <a:endParaRPr lang="ru-RU" sz="14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62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2018-2019</a:t>
                      </a:r>
                      <a:endParaRPr lang="ru-RU" sz="14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189</a:t>
                      </a:r>
                      <a:endParaRPr lang="ru-RU" sz="14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149</a:t>
                      </a:r>
                      <a:endParaRPr lang="ru-RU" sz="14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40</a:t>
                      </a:r>
                      <a:endParaRPr lang="ru-RU" sz="14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85</a:t>
                      </a:r>
                      <a:endParaRPr lang="ru-RU" sz="14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75</a:t>
                      </a:r>
                      <a:endParaRPr lang="ru-RU" sz="14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56</a:t>
                      </a:r>
                      <a:endParaRPr lang="ru-RU" sz="14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110</a:t>
                      </a:r>
                      <a:endParaRPr lang="ru-RU" sz="14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</a:t>
                      </a:r>
                      <a:endParaRPr lang="ru-RU" sz="14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62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2019-2020</a:t>
                      </a:r>
                      <a:endParaRPr lang="ru-RU" sz="14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185</a:t>
                      </a:r>
                      <a:endParaRPr lang="ru-RU" sz="14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143</a:t>
                      </a:r>
                      <a:endParaRPr lang="ru-RU" sz="14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42</a:t>
                      </a:r>
                      <a:endParaRPr lang="ru-RU" sz="14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95 / 7</a:t>
                      </a:r>
                      <a:endParaRPr lang="ru-RU" sz="14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75</a:t>
                      </a:r>
                      <a:endParaRPr lang="ru-RU" sz="14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62</a:t>
                      </a:r>
                      <a:endParaRPr lang="ru-RU" sz="14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110</a:t>
                      </a:r>
                      <a:endParaRPr lang="ru-RU" sz="14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</a:t>
                      </a:r>
                      <a:endParaRPr lang="ru-RU" sz="14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62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2020-2021</a:t>
                      </a:r>
                      <a:endParaRPr lang="ru-RU" sz="14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189</a:t>
                      </a:r>
                      <a:endParaRPr lang="ru-RU" sz="14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146</a:t>
                      </a:r>
                      <a:endParaRPr lang="ru-RU" sz="14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43</a:t>
                      </a:r>
                      <a:endParaRPr lang="ru-RU" sz="14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83/7</a:t>
                      </a:r>
                      <a:endParaRPr lang="ru-RU" sz="14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75</a:t>
                      </a:r>
                      <a:endParaRPr lang="ru-RU" sz="14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57</a:t>
                      </a:r>
                      <a:endParaRPr lang="ru-RU" sz="14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122</a:t>
                      </a:r>
                      <a:endParaRPr lang="ru-RU" sz="14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ru-RU" sz="14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62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2021-2022</a:t>
                      </a:r>
                      <a:endParaRPr lang="ru-RU" sz="14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195</a:t>
                      </a:r>
                      <a:endParaRPr lang="ru-RU" sz="14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145</a:t>
                      </a:r>
                      <a:endParaRPr lang="ru-RU" sz="14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45</a:t>
                      </a:r>
                      <a:endParaRPr lang="ru-RU" sz="14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92/6</a:t>
                      </a:r>
                      <a:endParaRPr lang="ru-RU" sz="1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50</a:t>
                      </a:r>
                      <a:endParaRPr lang="ru-RU" sz="1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66</a:t>
                      </a:r>
                      <a:endParaRPr lang="ru-RU" sz="1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120</a:t>
                      </a:r>
                      <a:endParaRPr lang="ru-RU" sz="1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</a:t>
                      </a:r>
                      <a:endParaRPr lang="ru-RU" sz="1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9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1824507"/>
              </p:ext>
            </p:extLst>
          </p:nvPr>
        </p:nvGraphicFramePr>
        <p:xfrm>
          <a:off x="518160" y="378866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7999409"/>
              </p:ext>
            </p:extLst>
          </p:nvPr>
        </p:nvGraphicFramePr>
        <p:xfrm>
          <a:off x="5766244" y="3727704"/>
          <a:ext cx="30003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8748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5"/>
    </mc:Choice>
    <mc:Fallback xmlns="">
      <p:transition spd="slow" advTm="10485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1397948"/>
            <a:ext cx="3554082" cy="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4D4D"/>
                </a:solidFill>
                <a:effectLst/>
                <a:cs typeface="Arial" pitchFamily="34" charset="0"/>
              </a:rPr>
              <a:t>Участники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4D4D"/>
                </a:solidFill>
                <a:effectLst/>
                <a:cs typeface="Arial" pitchFamily="34" charset="0"/>
              </a:rPr>
              <a:t>Кремлевской Елки 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9219" name="Picture 3" descr="фото Его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4" y="2259000"/>
            <a:ext cx="1561272" cy="2340000"/>
          </a:xfrm>
          <a:prstGeom prst="flowChartDocument">
            <a:avLst/>
          </a:prstGeom>
          <a:noFill/>
          <a:ln w="63500" algn="in">
            <a:solidFill>
              <a:srgbClr val="F2F2F2"/>
            </a:solidFill>
            <a:miter lim="800000"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G_376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69" y="2259000"/>
            <a:ext cx="1550699" cy="2340000"/>
          </a:xfrm>
          <a:prstGeom prst="flowChartDocument">
            <a:avLst/>
          </a:prstGeom>
          <a:noFill/>
          <a:ln w="63500" algn="in">
            <a:solidFill>
              <a:srgbClr val="F2F2F2"/>
            </a:solidFill>
            <a:miter lim="800000"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07847" y="4773639"/>
            <a:ext cx="1712762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40"/>
                </a:solidFill>
                <a:effectLst/>
                <a:cs typeface="Arial" pitchFamily="34" charset="0"/>
              </a:rPr>
              <a:t>Ильин Егор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40"/>
                </a:solidFill>
                <a:effectLst/>
                <a:cs typeface="Arial" pitchFamily="34" charset="0"/>
              </a:rPr>
              <a:t>2019 г. 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570008" y="4776443"/>
            <a:ext cx="1828801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40"/>
                </a:solidFill>
                <a:effectLst/>
                <a:cs typeface="Arial" pitchFamily="34" charset="0"/>
              </a:rPr>
              <a:t>Спиридонова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0040"/>
                </a:solidFill>
                <a:effectLst/>
                <a:cs typeface="Arial" pitchFamily="34" charset="0"/>
              </a:rPr>
              <a:t>Айлаана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0040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40"/>
                </a:solidFill>
                <a:effectLst/>
                <a:cs typeface="Arial" pitchFamily="34" charset="0"/>
              </a:rPr>
              <a:t>2019 г.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268" y="2252671"/>
            <a:ext cx="1679345" cy="2340000"/>
          </a:xfrm>
          <a:prstGeom prst="flowChartDocument">
            <a:avLst/>
          </a:prstGeom>
          <a:noFill/>
          <a:ln w="63500" algn="in">
            <a:solidFill>
              <a:srgbClr val="F2F2F2"/>
            </a:solidFill>
            <a:miter lim="800000"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121482" y="1126651"/>
            <a:ext cx="4259263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4D4D"/>
                </a:solidFill>
                <a:effectLst/>
                <a:cs typeface="Arial" pitchFamily="34" charset="0"/>
              </a:rPr>
              <a:t>Участники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4D4D"/>
                </a:solidFill>
                <a:effectLst/>
                <a:cs typeface="Arial" pitchFamily="34" charset="0"/>
              </a:rPr>
              <a:t>Елки Главы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4D4D"/>
                </a:solidFill>
                <a:effectLst/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4D4D"/>
                </a:solidFill>
                <a:effectLst/>
                <a:cs typeface="Arial" pitchFamily="34" charset="0"/>
              </a:rPr>
              <a:t>Республики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4D4D"/>
                </a:solidFill>
                <a:effectLst/>
                <a:cs typeface="Arial" pitchFamily="34" charset="0"/>
              </a:rPr>
              <a:t> Саха (Якутия)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5029514" y="4774881"/>
            <a:ext cx="16351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157268" y="4781046"/>
            <a:ext cx="192279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0040"/>
                </a:solidFill>
                <a:effectLst/>
                <a:cs typeface="Arial" pitchFamily="34" charset="0"/>
              </a:rPr>
              <a:t>Рудаев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40"/>
                </a:solidFill>
                <a:effectLst/>
                <a:cs typeface="Arial" pitchFamily="34" charset="0"/>
              </a:rPr>
              <a:t> Иван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40"/>
                </a:solidFill>
                <a:effectLst/>
                <a:cs typeface="Arial" pitchFamily="34" charset="0"/>
              </a:rPr>
              <a:t>2018 г.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842" y="2259000"/>
            <a:ext cx="1465248" cy="2340000"/>
          </a:xfrm>
          <a:prstGeom prst="flowChartDocument">
            <a:avLst/>
          </a:prstGeom>
          <a:noFill/>
          <a:ln w="63500" algn="in">
            <a:solidFill>
              <a:srgbClr val="F2F2F2"/>
            </a:solidFill>
            <a:miter lim="800000"/>
            <a:headEnd/>
            <a:tailEnd/>
          </a:ln>
          <a:effectLst>
            <a:outerShdw dist="99190" dir="3011666" algn="ctr" rotWithShape="0">
              <a:srgbClr val="B2B2B2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4961154" y="4755665"/>
            <a:ext cx="1576769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40"/>
                </a:solidFill>
                <a:effectLst/>
                <a:cs typeface="Arial" pitchFamily="34" charset="0"/>
              </a:rPr>
              <a:t>Максимова Роза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40"/>
                </a:solidFill>
                <a:effectLst/>
                <a:cs typeface="Arial" pitchFamily="34" charset="0"/>
              </a:rPr>
              <a:t>2019 г.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85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07782" y="2220153"/>
            <a:ext cx="1336218" cy="248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18091" y="2220154"/>
            <a:ext cx="1389692" cy="248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215853" y="4710111"/>
            <a:ext cx="20128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40"/>
                </a:solidFill>
                <a:cs typeface="Arial" pitchFamily="34" charset="0"/>
              </a:rPr>
              <a:t>Спиридонова </a:t>
            </a:r>
            <a:r>
              <a:rPr lang="ru-RU" b="1" dirty="0" err="1">
                <a:solidFill>
                  <a:srgbClr val="000040"/>
                </a:solidFill>
                <a:cs typeface="Arial" pitchFamily="34" charset="0"/>
              </a:rPr>
              <a:t>Айлаана</a:t>
            </a:r>
            <a:endParaRPr lang="ru-RU" b="1" dirty="0">
              <a:solidFill>
                <a:srgbClr val="000040"/>
              </a:solidFill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0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dirty="0">
                <a:solidFill>
                  <a:srgbClr val="000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07782" y="4710111"/>
            <a:ext cx="15958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Федорова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Милена </a:t>
            </a:r>
            <a:endParaRPr lang="ru-RU" b="1" dirty="0">
              <a:solidFill>
                <a:srgbClr val="0000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</a:t>
            </a:r>
            <a:r>
              <a:rPr lang="ru-RU" b="1" dirty="0">
                <a:solidFill>
                  <a:srgbClr val="00004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29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35"/>
    </mc:Choice>
    <mc:Fallback xmlns="">
      <p:transition spd="slow" advTm="22035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53148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24288" y="1078301"/>
            <a:ext cx="8057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ru-RU" dirty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57047" y="1401466"/>
            <a:ext cx="81350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У</a:t>
            </a:r>
            <a:r>
              <a:rPr lang="ru-RU" b="1" dirty="0" smtClean="0">
                <a:solidFill>
                  <a:srgbClr val="002060"/>
                </a:solidFill>
              </a:rPr>
              <a:t>ченица </a:t>
            </a:r>
            <a:r>
              <a:rPr lang="ru-RU" b="1" dirty="0" smtClean="0">
                <a:solidFill>
                  <a:srgbClr val="FF0000"/>
                </a:solidFill>
              </a:rPr>
              <a:t>10 класса </a:t>
            </a:r>
            <a:r>
              <a:rPr lang="ru-RU" b="1" dirty="0">
                <a:solidFill>
                  <a:srgbClr val="FF0000"/>
                </a:solidFill>
              </a:rPr>
              <a:t>Третьякова </a:t>
            </a:r>
            <a:r>
              <a:rPr lang="ru-RU" b="1" dirty="0" err="1" smtClean="0">
                <a:solidFill>
                  <a:srgbClr val="FF0000"/>
                </a:solidFill>
              </a:rPr>
              <a:t>Саина</a:t>
            </a:r>
            <a:r>
              <a:rPr lang="ru-RU" b="1" dirty="0" smtClean="0">
                <a:solidFill>
                  <a:srgbClr val="FF0000"/>
                </a:solidFill>
              </a:rPr>
              <a:t>, </a:t>
            </a:r>
            <a:r>
              <a:rPr lang="ru-RU" b="1" dirty="0" smtClean="0">
                <a:solidFill>
                  <a:srgbClr val="002060"/>
                </a:solidFill>
              </a:rPr>
              <a:t>по </a:t>
            </a:r>
            <a:r>
              <a:rPr lang="ru-RU" b="1" dirty="0">
                <a:solidFill>
                  <a:srgbClr val="002060"/>
                </a:solidFill>
              </a:rPr>
              <a:t>итогам 2021 </a:t>
            </a:r>
            <a:r>
              <a:rPr lang="ru-RU" b="1" dirty="0" smtClean="0">
                <a:solidFill>
                  <a:srgbClr val="002060"/>
                </a:solidFill>
              </a:rPr>
              <a:t>года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вошла </a:t>
            </a:r>
            <a:r>
              <a:rPr lang="ru-RU" b="1" dirty="0">
                <a:solidFill>
                  <a:srgbClr val="002060"/>
                </a:solidFill>
              </a:rPr>
              <a:t>в  </a:t>
            </a:r>
            <a:r>
              <a:rPr lang="ru-RU" b="1" dirty="0" smtClean="0">
                <a:solidFill>
                  <a:srgbClr val="FF0000"/>
                </a:solidFill>
              </a:rPr>
              <a:t>«10 </a:t>
            </a:r>
            <a:r>
              <a:rPr lang="ru-RU" b="1" dirty="0">
                <a:solidFill>
                  <a:srgbClr val="FF0000"/>
                </a:solidFill>
              </a:rPr>
              <a:t>лучших </a:t>
            </a:r>
            <a:r>
              <a:rPr lang="ru-RU" b="1" dirty="0" smtClean="0">
                <a:solidFill>
                  <a:srgbClr val="FF0000"/>
                </a:solidFill>
              </a:rPr>
              <a:t>стипендиатов»  </a:t>
            </a:r>
            <a:r>
              <a:rPr lang="ru-RU" b="1" dirty="0">
                <a:solidFill>
                  <a:srgbClr val="002060"/>
                </a:solidFill>
              </a:rPr>
              <a:t>Ёлки Главы Республики Саха (Якутия) </a:t>
            </a:r>
            <a:endParaRPr lang="sah-RU" dirty="0">
              <a:solidFill>
                <a:srgbClr val="002060"/>
              </a:solidFill>
            </a:endParaRPr>
          </a:p>
        </p:txBody>
      </p:sp>
      <p:pic>
        <p:nvPicPr>
          <p:cNvPr id="9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482" y="2247519"/>
            <a:ext cx="5858539" cy="43939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18" y="2255192"/>
            <a:ext cx="2814104" cy="438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7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40"/>
    </mc:Choice>
    <mc:Fallback xmlns="">
      <p:transition spd="slow" advTm="20740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3517607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03513" y="1043393"/>
            <a:ext cx="81350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Результаты опросной анкеты для родителей, ноябрь 2021 год </a:t>
            </a:r>
            <a:endParaRPr lang="sah-RU" sz="2000" dirty="0">
              <a:solidFill>
                <a:srgbClr val="002060"/>
              </a:solidFill>
            </a:endParaRPr>
          </a:p>
        </p:txBody>
      </p:sp>
      <p:pic>
        <p:nvPicPr>
          <p:cNvPr id="9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938" y="1402943"/>
            <a:ext cx="8349211" cy="1714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3357357" y="3166920"/>
            <a:ext cx="5467792" cy="3700130"/>
            <a:chOff x="19835" y="228154"/>
            <a:chExt cx="9088669" cy="6441206"/>
          </a:xfrm>
        </p:grpSpPr>
        <p:pic>
          <p:nvPicPr>
            <p:cNvPr id="14" name="Picture 11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4400" y="228154"/>
              <a:ext cx="9044104" cy="3200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1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9835" y="3464512"/>
              <a:ext cx="9072749" cy="32048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20189251"/>
              </p:ext>
            </p:extLst>
          </p:nvPr>
        </p:nvGraphicFramePr>
        <p:xfrm>
          <a:off x="478471" y="3166920"/>
          <a:ext cx="2519916" cy="3634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77971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86"/>
    </mc:Choice>
    <mc:Fallback xmlns="">
      <p:transition spd="slow" advTm="14486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587794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03513" y="1043393"/>
            <a:ext cx="81350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Результаты опросной анкеты для родителей, ноябрь 2021 год </a:t>
            </a:r>
            <a:endParaRPr lang="sah-RU" sz="2000" dirty="0">
              <a:solidFill>
                <a:srgbClr val="002060"/>
              </a:solidFill>
            </a:endParaRPr>
          </a:p>
        </p:txBody>
      </p:sp>
      <p:pic>
        <p:nvPicPr>
          <p:cNvPr id="9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9463" y="2290558"/>
            <a:ext cx="4230493" cy="1977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03513" y="1551894"/>
            <a:ext cx="87597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Удовлетворены ли ВЫ доброжелательностью и вежливостью работников организации, обеспечивающих непосредственное оказание образовательной услуги при обращении в организацию                                      (например: преподаватели, учителя, тренеры, инструкторы и другие педагогические работники)?</a:t>
            </a:r>
            <a:endParaRPr lang="sah-RU" sz="1400" dirty="0">
              <a:solidFill>
                <a:srgbClr val="002060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/>
          <a:stretch/>
        </p:blipFill>
        <p:spPr bwMode="auto">
          <a:xfrm>
            <a:off x="4479956" y="4736807"/>
            <a:ext cx="4455037" cy="209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03513" y="4226162"/>
            <a:ext cx="87597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rgbClr val="002060"/>
                </a:solidFill>
              </a:rPr>
              <a:t>Готовы ли ВЫ рекомендовать данную организацию родственникам и знакомым (или моги бы ВЫ рекомендовать, если бы была возможность выбора организации?</a:t>
            </a:r>
            <a:endParaRPr lang="sah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42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8"/>
    </mc:Choice>
    <mc:Fallback xmlns="">
      <p:transition spd="slow" advTm="7038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7368325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92879" y="1426451"/>
            <a:ext cx="81350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Пользовались ли ВЫ официальным сайтом образовательной организации, чтобы получить информацию о ее деятельности? </a:t>
            </a:r>
            <a:endParaRPr lang="sah-RU" sz="1600" dirty="0">
              <a:solidFill>
                <a:srgbClr val="002060"/>
              </a:solidFill>
            </a:endParaRPr>
          </a:p>
        </p:txBody>
      </p:sp>
      <p:pic>
        <p:nvPicPr>
          <p:cNvPr id="9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65404" y="4227176"/>
            <a:ext cx="81350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rgbClr val="002060"/>
                </a:solidFill>
              </a:rPr>
              <a:t>Удовлетворены ли ВЫ открытостью, полнотой и доступности информации о деятельности организации, размещенной на ее официальном сайте в информационно-телекоммуникационной сети «Интернет» ?</a:t>
            </a:r>
            <a:endParaRPr lang="sah-RU" sz="1400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3513" y="1043393"/>
            <a:ext cx="81350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Результаты опросной анкеты для родителей, ноябрь 2021 год </a:t>
            </a:r>
            <a:endParaRPr lang="sah-RU" sz="2000" dirty="0">
              <a:solidFill>
                <a:srgbClr val="00206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9" b="58520"/>
          <a:stretch/>
        </p:blipFill>
        <p:spPr bwMode="auto">
          <a:xfrm>
            <a:off x="246367" y="1947428"/>
            <a:ext cx="7219950" cy="226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52" r="30106" b="4701"/>
          <a:stretch/>
        </p:blipFill>
        <p:spPr bwMode="auto">
          <a:xfrm>
            <a:off x="2849942" y="4784653"/>
            <a:ext cx="4401463" cy="1967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62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28"/>
    </mc:Choice>
    <mc:Fallback xmlns="">
      <p:transition spd="slow" advTm="9128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6162207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92879" y="1426451"/>
            <a:ext cx="81350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Удовлетворены ли ВЫ в целом условиями оказания услуг в организации? </a:t>
            </a:r>
            <a:endParaRPr lang="sah-RU" sz="1600" dirty="0">
              <a:solidFill>
                <a:srgbClr val="002060"/>
              </a:solidFill>
            </a:endParaRPr>
          </a:p>
        </p:txBody>
      </p:sp>
      <p:pic>
        <p:nvPicPr>
          <p:cNvPr id="9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0822" y="1807537"/>
            <a:ext cx="4652085" cy="223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65404" y="4093079"/>
            <a:ext cx="81350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solidFill>
                  <a:srgbClr val="002060"/>
                </a:solidFill>
              </a:rPr>
              <a:t>Удовлетворены ли ВЫ работой образовательной организации с родителями (педагогическое просвещение, консультации по воспитанию и обучению ребенка)?</a:t>
            </a:r>
            <a:endParaRPr lang="sah-RU" sz="1600" dirty="0">
              <a:solidFill>
                <a:srgbClr val="002060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32788" y="4600689"/>
            <a:ext cx="4779904" cy="218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03513" y="1043393"/>
            <a:ext cx="81350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Результаты опросной анкеты для родителей, ноябрь 2021 год </a:t>
            </a:r>
            <a:endParaRPr lang="sah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39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8"/>
    </mc:Choice>
    <mc:Fallback xmlns="">
      <p:transition spd="slow" advTm="2328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893239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03513" y="1043393"/>
            <a:ext cx="81350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Результаты опросной анкеты для родителей, ноябрь 2021 год </a:t>
            </a:r>
            <a:endParaRPr lang="sah-RU" sz="2000" dirty="0">
              <a:solidFill>
                <a:srgbClr val="002060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731289752"/>
              </p:ext>
            </p:extLst>
          </p:nvPr>
        </p:nvGraphicFramePr>
        <p:xfrm>
          <a:off x="396947" y="1535223"/>
          <a:ext cx="8406809" cy="51951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316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23"/>
    </mc:Choice>
    <mc:Fallback xmlns="">
      <p:transition spd="slow" advTm="14323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6721174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Директор\Desktop\2021-12-30_10-55-2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2"/>
          <a:stretch/>
        </p:blipFill>
        <p:spPr bwMode="auto">
          <a:xfrm rot="16200000">
            <a:off x="1727612" y="-547398"/>
            <a:ext cx="5688777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39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49"/>
    </mc:Choice>
    <mc:Fallback xmlns="">
      <p:transition spd="slow" advTm="9749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838539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24563" y="1160918"/>
            <a:ext cx="58820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ЗАДАЧИ НА 2022 год </a:t>
            </a:r>
            <a:endParaRPr lang="sah-RU" sz="2400" dirty="0">
              <a:solidFill>
                <a:srgbClr val="002060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912671462"/>
              </p:ext>
            </p:extLst>
          </p:nvPr>
        </p:nvGraphicFramePr>
        <p:xfrm>
          <a:off x="822250" y="1769139"/>
          <a:ext cx="7779489" cy="4461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44079" y="2293549"/>
            <a:ext cx="659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1.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3450" y="3750209"/>
            <a:ext cx="659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2.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4079" y="5164340"/>
            <a:ext cx="659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3.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8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57"/>
    </mc:Choice>
    <mc:Fallback xmlns="">
      <p:transition spd="slow" advTm="66657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rol 1"/>
          <p:cNvSpPr>
            <a:spLocks noChangeArrowheads="1" noChangeShapeType="1"/>
          </p:cNvSpPr>
          <p:nvPr/>
        </p:nvSpPr>
        <p:spPr bwMode="auto">
          <a:xfrm>
            <a:off x="3870325" y="2736850"/>
            <a:ext cx="6083300" cy="887412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329983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36837" y="1297019"/>
            <a:ext cx="79225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Данные социального паспорта</a:t>
            </a:r>
            <a:endParaRPr lang="ru-RU" sz="2400" dirty="0">
              <a:solidFill>
                <a:srgbClr val="002060"/>
              </a:solidFill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7003103"/>
              </p:ext>
            </p:extLst>
          </p:nvPr>
        </p:nvGraphicFramePr>
        <p:xfrm>
          <a:off x="1060704" y="2057400"/>
          <a:ext cx="7412736" cy="4258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3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38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4"/>
    </mc:Choice>
    <mc:Fallback xmlns="">
      <p:transition spd="slow" advTm="9584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rol 1"/>
          <p:cNvSpPr>
            <a:spLocks noChangeArrowheads="1" noChangeShapeType="1"/>
          </p:cNvSpPr>
          <p:nvPr/>
        </p:nvSpPr>
        <p:spPr bwMode="auto">
          <a:xfrm>
            <a:off x="3879850" y="2979738"/>
            <a:ext cx="6280150" cy="8734425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124969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15652" y="1023344"/>
            <a:ext cx="79225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Распределение обучающихся по группам здоровья</a:t>
            </a:r>
            <a:endParaRPr lang="ru-RU" sz="2400" dirty="0">
              <a:solidFill>
                <a:srgbClr val="00206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783043"/>
              </p:ext>
            </p:extLst>
          </p:nvPr>
        </p:nvGraphicFramePr>
        <p:xfrm>
          <a:off x="515652" y="1530616"/>
          <a:ext cx="8143607" cy="1869745"/>
        </p:xfrm>
        <a:graphic>
          <a:graphicData uri="http://schemas.openxmlformats.org/drawingml/2006/table">
            <a:tbl>
              <a:tblPr firstRow="1" firstCol="1" bandRow="1">
                <a:tableStyleId>{91EBBBCC-DAD2-459C-BE2E-F6DE35CF9A28}</a:tableStyleId>
              </a:tblPr>
              <a:tblGrid>
                <a:gridCol w="2195175"/>
                <a:gridCol w="701466"/>
                <a:gridCol w="585105"/>
                <a:gridCol w="585105"/>
                <a:gridCol w="585105"/>
                <a:gridCol w="557046"/>
                <a:gridCol w="589232"/>
                <a:gridCol w="589232"/>
                <a:gridCol w="585931"/>
                <a:gridCol w="585105"/>
                <a:gridCol w="585105"/>
              </a:tblGrid>
              <a:tr h="310548">
                <a:tc rowSpan="2"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</a:rPr>
                        <a:t>Количество обучающихся по учебным годам </a:t>
                      </a:r>
                      <a:endParaRPr lang="ru-RU" sz="1200" dirty="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j-lt"/>
                        </a:rPr>
                        <a:t>I</a:t>
                      </a:r>
                      <a:r>
                        <a:rPr lang="ru-RU" sz="1200">
                          <a:effectLst/>
                          <a:latin typeface="+mj-lt"/>
                        </a:rPr>
                        <a:t>группа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j-lt"/>
                        </a:rPr>
                        <a:t>II</a:t>
                      </a:r>
                      <a:r>
                        <a:rPr lang="ru-RU" sz="1200">
                          <a:effectLst/>
                          <a:latin typeface="+mj-lt"/>
                        </a:rPr>
                        <a:t>группа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j-lt"/>
                        </a:rPr>
                        <a:t>III</a:t>
                      </a:r>
                      <a:r>
                        <a:rPr lang="ru-RU" sz="1200">
                          <a:effectLst/>
                          <a:latin typeface="+mj-lt"/>
                        </a:rPr>
                        <a:t>группа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j-lt"/>
                        </a:rPr>
                        <a:t>IV</a:t>
                      </a:r>
                      <a:r>
                        <a:rPr lang="ru-RU" sz="1200">
                          <a:effectLst/>
                          <a:latin typeface="+mj-lt"/>
                        </a:rPr>
                        <a:t>группа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+mj-lt"/>
                        </a:rPr>
                        <a:t>V</a:t>
                      </a:r>
                      <a:r>
                        <a:rPr lang="ru-RU" sz="1200">
                          <a:effectLst/>
                          <a:latin typeface="+mj-lt"/>
                        </a:rPr>
                        <a:t>группа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03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кол.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%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кол.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%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</a:rPr>
                        <a:t>кол.</a:t>
                      </a:r>
                      <a:endParaRPr lang="ru-RU" sz="1200" dirty="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%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кол.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%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кол.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</a:rPr>
                        <a:t>%</a:t>
                      </a:r>
                      <a:endParaRPr lang="ru-RU" sz="1200" dirty="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10548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</a:rPr>
                        <a:t>183  в </a:t>
                      </a:r>
                      <a:r>
                        <a:rPr lang="ru-RU" sz="1200" dirty="0" smtClean="0">
                          <a:effectLst/>
                          <a:latin typeface="+mj-lt"/>
                        </a:rPr>
                        <a:t>2019-2020 </a:t>
                      </a:r>
                      <a:r>
                        <a:rPr lang="ru-RU" sz="1200" dirty="0" err="1" smtClean="0">
                          <a:effectLst/>
                          <a:latin typeface="+mj-lt"/>
                        </a:rPr>
                        <a:t>у.г</a:t>
                      </a:r>
                      <a:r>
                        <a:rPr lang="ru-RU" sz="1200" dirty="0" smtClean="0">
                          <a:effectLst/>
                          <a:latin typeface="+mj-lt"/>
                        </a:rPr>
                        <a:t>.</a:t>
                      </a:r>
                      <a:endParaRPr lang="ru-RU" sz="1200" dirty="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57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31,1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103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56,3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23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12,6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7714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</a:rPr>
                        <a:t>189 в </a:t>
                      </a:r>
                      <a:r>
                        <a:rPr lang="ru-RU" sz="1200" dirty="0" smtClean="0">
                          <a:effectLst/>
                          <a:latin typeface="+mj-lt"/>
                        </a:rPr>
                        <a:t>2020-2021 </a:t>
                      </a:r>
                      <a:r>
                        <a:rPr lang="ru-RU" sz="1200" dirty="0" err="1" smtClean="0">
                          <a:effectLst/>
                          <a:latin typeface="+mj-lt"/>
                        </a:rPr>
                        <a:t>у.г</a:t>
                      </a:r>
                      <a:r>
                        <a:rPr lang="ru-RU" sz="1200" dirty="0" smtClean="0">
                          <a:effectLst/>
                          <a:latin typeface="+mj-lt"/>
                        </a:rPr>
                        <a:t>.</a:t>
                      </a:r>
                      <a:endParaRPr lang="ru-RU" sz="1200" dirty="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</a:rPr>
                        <a:t>0</a:t>
                      </a:r>
                      <a:endParaRPr lang="ru-RU" sz="1200" dirty="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0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98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51,9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89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j-lt"/>
                        </a:rPr>
                        <a:t>47</a:t>
                      </a:r>
                      <a:endParaRPr lang="ru-RU" sz="1200" dirty="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j-lt"/>
                        </a:rPr>
                        <a:t>2</a:t>
                      </a:r>
                      <a:endParaRPr lang="ru-RU" sz="120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+mj-lt"/>
                        </a:rPr>
                        <a:t>1,1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31849B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7714">
                <a:tc>
                  <a:txBody>
                    <a:bodyPr/>
                    <a:lstStyle/>
                    <a:p>
                      <a:pPr marL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193 в 2021-2022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у.г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98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50,7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95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49,2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1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941747557"/>
              </p:ext>
            </p:extLst>
          </p:nvPr>
        </p:nvGraphicFramePr>
        <p:xfrm>
          <a:off x="4864193" y="3566286"/>
          <a:ext cx="3773839" cy="3005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51" y="3585528"/>
            <a:ext cx="3678397" cy="3010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096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23"/>
    </mc:Choice>
    <mc:Fallback xmlns="">
      <p:transition spd="slow" advTm="22123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06887963" y="105402063"/>
            <a:ext cx="6411912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smtClean="0">
                <a:ln>
                  <a:noFill/>
                </a:ln>
                <a:solidFill>
                  <a:srgbClr val="004D4D"/>
                </a:solidFill>
                <a:effectLst/>
                <a:latin typeface="Monotype Corsiva" pitchFamily="66" charset="0"/>
                <a:cs typeface="Arial" pitchFamily="34" charset="0"/>
              </a:rPr>
              <a:t>Сведения о результатах ГВЭ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rgbClr val="004D4D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smtClean="0">
                <a:ln>
                  <a:noFill/>
                </a:ln>
                <a:solidFill>
                  <a:srgbClr val="004D4D"/>
                </a:solidFill>
                <a:effectLst/>
                <a:latin typeface="Century Schoolbook" pitchFamily="18" charset="0"/>
                <a:cs typeface="Arial" pitchFamily="34" charset="0"/>
              </a:rPr>
              <a:t>￼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72877" y="1138339"/>
            <a:ext cx="8218583" cy="72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Результаты </a:t>
            </a:r>
            <a:r>
              <a:rPr lang="ru-RU" sz="2400" b="1" dirty="0">
                <a:solidFill>
                  <a:srgbClr val="002060"/>
                </a:solidFill>
              </a:rPr>
              <a:t>диспансеризации детей </a:t>
            </a:r>
            <a:r>
              <a:rPr lang="ru-RU" sz="2400" b="1" dirty="0" smtClean="0">
                <a:solidFill>
                  <a:srgbClr val="002060"/>
                </a:solidFill>
              </a:rPr>
              <a:t>за 5 лет, 2017-2021гг</a:t>
            </a:r>
            <a:endParaRPr lang="ru-RU" sz="2400" dirty="0">
              <a:solidFill>
                <a:srgbClr val="002060"/>
              </a:solidFill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4D4D"/>
                </a:solidFill>
                <a:effectLst/>
                <a:cs typeface="Arial" pitchFamily="34" charset="0"/>
              </a:rPr>
              <a:t> 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cs typeface="Arial" pitchFamily="34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5804696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29334"/>
              </p:ext>
            </p:extLst>
          </p:nvPr>
        </p:nvGraphicFramePr>
        <p:xfrm>
          <a:off x="476833" y="1499976"/>
          <a:ext cx="8314627" cy="5366776"/>
        </p:xfrm>
        <a:graphic>
          <a:graphicData uri="http://schemas.openxmlformats.org/drawingml/2006/table">
            <a:tbl>
              <a:tblPr firstRow="1" firstCol="1" bandRow="1">
                <a:tableStyleId>{91EBBBCC-DAD2-459C-BE2E-F6DE35CF9A28}</a:tableStyleId>
              </a:tblPr>
              <a:tblGrid>
                <a:gridCol w="451475"/>
                <a:gridCol w="4558093"/>
                <a:gridCol w="633984"/>
                <a:gridCol w="682752"/>
                <a:gridCol w="670560"/>
                <a:gridCol w="707136"/>
                <a:gridCol w="610627"/>
              </a:tblGrid>
              <a:tr h="282252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050" dirty="0">
                          <a:effectLst/>
                        </a:rPr>
                        <a:t>№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Наименование заболеваний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2017г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2018г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2019г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2020г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2021г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</a:tr>
              <a:tr h="142720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050">
                          <a:effectLst/>
                        </a:rPr>
                        <a:t>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Всего обучающихся (прошедших ДД)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158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173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165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180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176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</a:tr>
              <a:tr h="285441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050">
                          <a:effectLst/>
                        </a:rPr>
                        <a:t>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Болезни крови и кроветворных органов (ЖДА)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</a:tr>
              <a:tr h="285441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050">
                          <a:effectLst/>
                        </a:rPr>
                        <a:t>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Болезни эндокринной системы (Дифф.зоб, Ожирение, недост-ть веса)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85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76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</a:tr>
              <a:tr h="292164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050">
                          <a:effectLst/>
                        </a:rPr>
                        <a:t>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Психические расстройства и расстройства поведения (РОП ЦНС с ИМН, ЭВН)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169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163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154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132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</a:tr>
              <a:tr h="285441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050">
                          <a:effectLst/>
                        </a:rPr>
                        <a:t>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Болезни нервной системы (РЭП, РОП ЦНС, СВЧГ, ДЦП)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149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173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165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180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176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</a:tr>
              <a:tr h="292164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050">
                          <a:effectLst/>
                        </a:rPr>
                        <a:t>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Болезни глаза (миопии, астигматизм, ангиоретинопатии)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103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68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76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78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</a:tr>
              <a:tr h="285441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050">
                          <a:effectLst/>
                        </a:rPr>
                        <a:t>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Болезни уха и слухового аппарата (тугоухость, отиты)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</a:tr>
              <a:tr h="285441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050">
                          <a:effectLst/>
                        </a:rPr>
                        <a:t>8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Болезни сердечно-сосудистой системы и кровообращения (ВПС, ООО)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31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</a:tr>
              <a:tr h="428162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050">
                          <a:effectLst/>
                        </a:rPr>
                        <a:t>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Болезни органов дыхания (Бронхиальная астма, хронический тонзиллит, аденоиды, ГНМ)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-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</a:tr>
              <a:tr h="292164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050">
                          <a:effectLst/>
                        </a:rPr>
                        <a:t>10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Болезни пищеварительной системы (мн.кариес, ДЖВП, хр.гастриты)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66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</a:tr>
              <a:tr h="285441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050">
                          <a:effectLst/>
                        </a:rPr>
                        <a:t>11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Болезни кожи и подкожно-жировой клетчатки (Атоп.дерматиты, экземы)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-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-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</a:tr>
              <a:tr h="433506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050">
                          <a:effectLst/>
                        </a:rPr>
                        <a:t>12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Болезни костно-мышечной системы и соединительной ткани (сколиозы, плоскостопие, деф.гр.кл)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59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111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42+</a:t>
                      </a:r>
                      <a:r>
                        <a:rPr lang="en-US" sz="1050">
                          <a:effectLst/>
                        </a:rPr>
                        <a:t>61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</a:tr>
              <a:tr h="428162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050">
                          <a:effectLst/>
                        </a:rPr>
                        <a:t>13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Болезни мочеполовой системы (ИМВП, б-ни мужских пол.орг.наруш.менс.бол.женск.пол.орг.)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-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13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</a:t>
                      </a:r>
                      <a:r>
                        <a:rPr lang="en-US" sz="1050">
                          <a:effectLst/>
                        </a:rPr>
                        <a:t>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</a:tr>
              <a:tr h="285441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050">
                          <a:effectLst/>
                        </a:rPr>
                        <a:t>14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Врожденные аномалии развития (ВПС, ВПР ОМПС, Расщелина м.итв.неба, верхн.губы)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19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17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15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</a:tr>
              <a:tr h="142720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050">
                          <a:effectLst/>
                        </a:rPr>
                        <a:t>15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Новообразования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-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-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-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-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-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</a:tr>
              <a:tr h="285441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050">
                          <a:effectLst/>
                        </a:rPr>
                        <a:t>16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Травмы, отравления (посттравматич.деформации)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-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-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</a:tr>
              <a:tr h="142720">
                <a:tc>
                  <a:txBody>
                    <a:bodyPr/>
                    <a:lstStyle/>
                    <a:p>
                      <a:pPr indent="-81915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1125" algn="l"/>
                        </a:tabLst>
                      </a:pPr>
                      <a:r>
                        <a:rPr lang="ru-RU" sz="105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Всего заболеваний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294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742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696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709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  <a:tc>
                  <a:txBody>
                    <a:bodyPr/>
                    <a:lstStyle/>
                    <a:p>
                      <a:pPr indent="203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633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819" marR="40819" marT="0" marB="0" anchor="ctr"/>
                </a:tc>
              </a:tr>
            </a:tbl>
          </a:graphicData>
        </a:graphic>
      </p:graphicFrame>
      <p:pic>
        <p:nvPicPr>
          <p:cNvPr id="10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26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3"/>
    </mc:Choice>
    <mc:Fallback xmlns="">
      <p:transition spd="slow" advTm="1253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7762" y="1179350"/>
            <a:ext cx="55684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Кадровый педагогический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потенциал, 2021-2022 учебный год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343687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2709794"/>
              </p:ext>
            </p:extLst>
          </p:nvPr>
        </p:nvGraphicFramePr>
        <p:xfrm>
          <a:off x="305386" y="2055054"/>
          <a:ext cx="5978456" cy="4627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558796" y="2733361"/>
            <a:ext cx="248951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/>
                </a:solidFill>
              </a:rPr>
              <a:t>Присвоение</a:t>
            </a:r>
          </a:p>
          <a:p>
            <a:r>
              <a:rPr lang="ru-RU" sz="1600" dirty="0" smtClean="0">
                <a:solidFill>
                  <a:schemeClr val="tx2"/>
                </a:solidFill>
              </a:rPr>
              <a:t>Высшая		</a:t>
            </a:r>
            <a:r>
              <a:rPr lang="ru-RU" sz="1600" dirty="0" smtClean="0">
                <a:solidFill>
                  <a:srgbClr val="FF0000"/>
                </a:solidFill>
              </a:rPr>
              <a:t>3</a:t>
            </a:r>
            <a:endParaRPr lang="ru-RU" sz="1600" dirty="0">
              <a:solidFill>
                <a:srgbClr val="FF0000"/>
              </a:solidFill>
            </a:endParaRPr>
          </a:p>
          <a:p>
            <a:r>
              <a:rPr lang="en-US" sz="1600" dirty="0" smtClean="0">
                <a:solidFill>
                  <a:schemeClr val="tx2"/>
                </a:solidFill>
              </a:rPr>
              <a:t>C</a:t>
            </a:r>
            <a:r>
              <a:rPr lang="ru-RU" sz="1600" dirty="0" smtClean="0">
                <a:solidFill>
                  <a:schemeClr val="tx2"/>
                </a:solidFill>
              </a:rPr>
              <a:t>ЗД		</a:t>
            </a:r>
            <a:r>
              <a:rPr lang="ru-RU" sz="1600" dirty="0" smtClean="0">
                <a:solidFill>
                  <a:srgbClr val="FF0000"/>
                </a:solidFill>
              </a:rPr>
              <a:t>3</a:t>
            </a:r>
            <a:endParaRPr lang="ru-RU" sz="1600" dirty="0">
              <a:solidFill>
                <a:srgbClr val="FF0000"/>
              </a:solidFill>
            </a:endParaRPr>
          </a:p>
          <a:p>
            <a:pPr algn="ctr"/>
            <a:r>
              <a:rPr lang="ru-RU" sz="1600" dirty="0" smtClean="0">
                <a:solidFill>
                  <a:schemeClr val="tx2"/>
                </a:solidFill>
              </a:rPr>
              <a:t>Подтверждение</a:t>
            </a:r>
            <a:endParaRPr lang="ru-RU" sz="1600" dirty="0">
              <a:solidFill>
                <a:schemeClr val="tx2"/>
              </a:solidFill>
            </a:endParaRPr>
          </a:p>
          <a:p>
            <a:r>
              <a:rPr lang="ru-RU" sz="1600" dirty="0" smtClean="0">
                <a:solidFill>
                  <a:schemeClr val="tx2"/>
                </a:solidFill>
              </a:rPr>
              <a:t>Высшая 		</a:t>
            </a:r>
            <a:r>
              <a:rPr lang="ru-RU" sz="1600" dirty="0" smtClean="0">
                <a:solidFill>
                  <a:srgbClr val="FF0000"/>
                </a:solidFill>
              </a:rPr>
              <a:t>1</a:t>
            </a:r>
            <a:endParaRPr lang="ru-RU" sz="1600" dirty="0">
              <a:solidFill>
                <a:srgbClr val="FF0000"/>
              </a:solidFill>
            </a:endParaRPr>
          </a:p>
          <a:p>
            <a:r>
              <a:rPr lang="ru-RU" sz="1600" dirty="0" smtClean="0">
                <a:solidFill>
                  <a:schemeClr val="tx2"/>
                </a:solidFill>
              </a:rPr>
              <a:t>Первая		</a:t>
            </a:r>
            <a:r>
              <a:rPr lang="ru-RU" sz="1600" dirty="0" smtClean="0">
                <a:solidFill>
                  <a:srgbClr val="FF0000"/>
                </a:solidFill>
              </a:rPr>
              <a:t>3</a:t>
            </a:r>
            <a:endParaRPr lang="ru-RU" sz="1600" dirty="0">
              <a:solidFill>
                <a:schemeClr val="tx2"/>
              </a:solidFill>
            </a:endParaRPr>
          </a:p>
          <a:p>
            <a:endParaRPr lang="ru-RU" sz="1600" dirty="0" smtClean="0">
              <a:solidFill>
                <a:schemeClr val="tx2"/>
              </a:solidFill>
            </a:endParaRPr>
          </a:p>
          <a:p>
            <a:pPr algn="ctr"/>
            <a:r>
              <a:rPr lang="ru-RU" sz="1600" dirty="0" smtClean="0">
                <a:solidFill>
                  <a:schemeClr val="tx2"/>
                </a:solidFill>
              </a:rPr>
              <a:t>Профессиональная 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</a:rPr>
              <a:t>переподготовка 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</a:rPr>
              <a:t>по логопедии</a:t>
            </a:r>
          </a:p>
          <a:p>
            <a:r>
              <a:rPr lang="ru-RU" sz="1600" dirty="0" smtClean="0">
                <a:solidFill>
                  <a:schemeClr val="tx2"/>
                </a:solidFill>
              </a:rPr>
              <a:t>Всего педагогов	</a:t>
            </a:r>
            <a:r>
              <a:rPr lang="ru-RU" sz="1600" dirty="0" smtClean="0">
                <a:solidFill>
                  <a:srgbClr val="FF0000"/>
                </a:solidFill>
              </a:rPr>
              <a:t>12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</a:p>
          <a:p>
            <a:r>
              <a:rPr lang="ru-RU" sz="1600" dirty="0" smtClean="0">
                <a:solidFill>
                  <a:schemeClr val="tx2"/>
                </a:solidFill>
              </a:rPr>
              <a:t>учителей		</a:t>
            </a:r>
            <a:r>
              <a:rPr lang="ru-RU" sz="1600" dirty="0" smtClean="0">
                <a:solidFill>
                  <a:srgbClr val="FF0000"/>
                </a:solidFill>
              </a:rPr>
              <a:t>5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</a:p>
          <a:p>
            <a:r>
              <a:rPr lang="ru-RU" sz="1600" dirty="0" smtClean="0">
                <a:solidFill>
                  <a:schemeClr val="tx2"/>
                </a:solidFill>
              </a:rPr>
              <a:t>воспитателей	</a:t>
            </a:r>
            <a:r>
              <a:rPr lang="ru-RU" sz="1600" dirty="0" smtClean="0">
                <a:solidFill>
                  <a:srgbClr val="FF0000"/>
                </a:solidFill>
              </a:rPr>
              <a:t>6</a:t>
            </a:r>
            <a:r>
              <a:rPr lang="ru-RU" sz="1600" dirty="0" smtClean="0">
                <a:solidFill>
                  <a:schemeClr val="tx2"/>
                </a:solidFill>
              </a:rPr>
              <a:t> </a:t>
            </a:r>
          </a:p>
          <a:p>
            <a:r>
              <a:rPr lang="ru-RU" sz="1600" dirty="0" smtClean="0">
                <a:solidFill>
                  <a:schemeClr val="tx2"/>
                </a:solidFill>
              </a:rPr>
              <a:t>социальный педагог	</a:t>
            </a:r>
            <a:r>
              <a:rPr lang="ru-RU" sz="1600" dirty="0" smtClean="0">
                <a:solidFill>
                  <a:srgbClr val="FF0000"/>
                </a:solidFill>
              </a:rPr>
              <a:t>1</a:t>
            </a:r>
            <a:endParaRPr lang="ru-RU" sz="16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42364" y="2154220"/>
            <a:ext cx="2202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Аттестация педагогов 2021 год</a:t>
            </a:r>
            <a:endParaRPr lang="ru-RU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530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00"/>
    </mc:Choice>
    <mc:Fallback xmlns="">
      <p:transition spd="slow" advTm="243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30460" y="1147050"/>
            <a:ext cx="57614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Курсы повышения </a:t>
            </a:r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квалификации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в </a:t>
            </a:r>
            <a:r>
              <a:rPr lang="ru-RU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г.Санкт</a:t>
            </a: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-Петербург, </a:t>
            </a:r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апрель </a:t>
            </a: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2021г.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Инклюзивное и коррекционное образование: опыт Петербурга</a:t>
            </a:r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820876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3648974" y="3261615"/>
            <a:ext cx="5479124" cy="2758472"/>
            <a:chOff x="3507843" y="2045066"/>
            <a:chExt cx="5691893" cy="2758472"/>
          </a:xfrm>
        </p:grpSpPr>
        <p:sp>
          <p:nvSpPr>
            <p:cNvPr id="11" name="右箭头 83"/>
            <p:cNvSpPr/>
            <p:nvPr/>
          </p:nvSpPr>
          <p:spPr>
            <a:xfrm>
              <a:off x="3547662" y="2045066"/>
              <a:ext cx="5474549" cy="762044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>
              <a:noFill/>
            </a:ln>
            <a:effectLst>
              <a:outerShdw blurRad="381000" dist="101600" dir="2700000" algn="ctr" rotWithShape="0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ru-RU" altLang="ru-RU" sz="1400" b="1" kern="0" cap="all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Сумма выделенных средств на обучение  работников и повышение квалификации </a:t>
              </a:r>
              <a:r>
                <a:rPr lang="ru-RU" altLang="ru-RU" sz="1400" b="1" kern="0" cap="all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педагогов, по годам</a:t>
              </a:r>
              <a:endParaRPr lang="zh-CN" altLang="en-US" sz="1400" dirty="0">
                <a:solidFill>
                  <a:schemeClr val="tx2"/>
                </a:solidFill>
                <a:ea typeface="微软雅黑"/>
                <a:cs typeface="+mn-ea"/>
                <a:sym typeface="微软雅黑"/>
              </a:endParaRPr>
            </a:p>
          </p:txBody>
        </p:sp>
        <p:grpSp>
          <p:nvGrpSpPr>
            <p:cNvPr id="4" name="Группа 3"/>
            <p:cNvGrpSpPr/>
            <p:nvPr/>
          </p:nvGrpSpPr>
          <p:grpSpPr>
            <a:xfrm>
              <a:off x="3507843" y="3235657"/>
              <a:ext cx="5691893" cy="1567881"/>
              <a:chOff x="384644" y="3047142"/>
              <a:chExt cx="5691893" cy="1567881"/>
            </a:xfrm>
          </p:grpSpPr>
          <p:sp>
            <p:nvSpPr>
              <p:cNvPr id="12" name="圆角右箭头 84"/>
              <p:cNvSpPr/>
              <p:nvPr/>
            </p:nvSpPr>
            <p:spPr>
              <a:xfrm rot="5400000" flipH="1">
                <a:off x="2944495" y="1549255"/>
                <a:ext cx="1173821" cy="4957715"/>
              </a:xfrm>
              <a:prstGeom prst="bentArrow">
                <a:avLst>
                  <a:gd name="adj1" fmla="val 51182"/>
                  <a:gd name="adj2" fmla="val 42455"/>
                  <a:gd name="adj3" fmla="val 25000"/>
                  <a:gd name="adj4" fmla="val 21931"/>
                </a:avLst>
              </a:prstGeom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381000" dist="101600" dir="2700000" algn="ctr" rotWithShape="0">
                  <a:srgbClr val="000000">
                    <a:alpha val="3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000">
                  <a:solidFill>
                    <a:schemeClr val="tx2"/>
                  </a:solidFill>
                  <a:ea typeface="微软雅黑"/>
                  <a:cs typeface="+mn-ea"/>
                  <a:sym typeface="微软雅黑"/>
                </a:endParaRPr>
              </a:p>
            </p:txBody>
          </p:sp>
          <p:sp>
            <p:nvSpPr>
              <p:cNvPr id="14" name="圆角右箭头 86"/>
              <p:cNvSpPr/>
              <p:nvPr/>
            </p:nvSpPr>
            <p:spPr>
              <a:xfrm rot="5400000" flipH="1">
                <a:off x="2066936" y="1692989"/>
                <a:ext cx="1204767" cy="4556261"/>
              </a:xfrm>
              <a:prstGeom prst="bentArrow">
                <a:avLst>
                  <a:gd name="adj1" fmla="val 50000"/>
                  <a:gd name="adj2" fmla="val 39026"/>
                  <a:gd name="adj3" fmla="val 25000"/>
                  <a:gd name="adj4" fmla="val 22555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381000" dist="101600" dir="2700000" algn="ctr" rotWithShape="0">
                  <a:srgbClr val="000000">
                    <a:alpha val="3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000">
                  <a:solidFill>
                    <a:schemeClr val="tx2"/>
                  </a:solidFill>
                  <a:ea typeface="微软雅黑"/>
                  <a:cs typeface="+mn-ea"/>
                  <a:sym typeface="微软雅黑"/>
                </a:endParaRPr>
              </a:p>
            </p:txBody>
          </p:sp>
          <p:sp>
            <p:nvSpPr>
              <p:cNvPr id="15" name="圆角右箭头 87"/>
              <p:cNvSpPr/>
              <p:nvPr/>
            </p:nvSpPr>
            <p:spPr>
              <a:xfrm rot="5400000" flipH="1">
                <a:off x="922222" y="2860187"/>
                <a:ext cx="1173821" cy="2248977"/>
              </a:xfrm>
              <a:prstGeom prst="bentArrow">
                <a:avLst>
                  <a:gd name="adj1" fmla="val 51182"/>
                  <a:gd name="adj2" fmla="val 38091"/>
                  <a:gd name="adj3" fmla="val 25000"/>
                  <a:gd name="adj4" fmla="val 20061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381000" dist="101600" dir="2700000" algn="ctr" rotWithShape="0">
                  <a:srgbClr val="000000">
                    <a:alpha val="3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2000">
                  <a:solidFill>
                    <a:schemeClr val="tx2"/>
                  </a:solidFill>
                  <a:ea typeface="微软雅黑"/>
                  <a:cs typeface="+mn-ea"/>
                  <a:sym typeface="微软雅黑"/>
                </a:endParaRPr>
              </a:p>
            </p:txBody>
          </p:sp>
          <p:sp>
            <p:nvSpPr>
              <p:cNvPr id="16" name="矩形 93"/>
              <p:cNvSpPr/>
              <p:nvPr/>
            </p:nvSpPr>
            <p:spPr>
              <a:xfrm>
                <a:off x="830278" y="4058763"/>
                <a:ext cx="2299592" cy="377027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68580" tIns="34290" rIns="68580" bIns="34290">
                <a:spAutoFit/>
              </a:bodyPr>
              <a:lstStyle/>
              <a:p>
                <a:pPr lvl="0"/>
                <a:r>
                  <a:rPr lang="ru-RU" altLang="zh-CN" sz="2000" b="1" dirty="0" smtClean="0">
                    <a:solidFill>
                      <a:schemeClr val="tx2"/>
                    </a:solidFill>
                    <a:ea typeface="微软雅黑"/>
                    <a:cs typeface="+mn-ea"/>
                    <a:sym typeface="微软雅黑"/>
                  </a:rPr>
                  <a:t>2019год</a:t>
                </a:r>
                <a:endParaRPr lang="zh-CN" altLang="en-US" sz="2000" b="1" dirty="0">
                  <a:solidFill>
                    <a:schemeClr val="tx2"/>
                  </a:solidFill>
                  <a:ea typeface="微软雅黑"/>
                  <a:cs typeface="+mn-ea"/>
                  <a:sym typeface="微软雅黑"/>
                </a:endParaRPr>
              </a:p>
            </p:txBody>
          </p:sp>
          <p:sp>
            <p:nvSpPr>
              <p:cNvPr id="17" name="矩形 94"/>
              <p:cNvSpPr/>
              <p:nvPr/>
            </p:nvSpPr>
            <p:spPr>
              <a:xfrm>
                <a:off x="4662510" y="3047142"/>
                <a:ext cx="1414027" cy="377027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68580" tIns="34290" rIns="68580" bIns="34290">
                <a:spAutoFit/>
              </a:bodyPr>
              <a:lstStyle/>
              <a:p>
                <a:pPr algn="l"/>
                <a:r>
                  <a:rPr lang="ru-RU" altLang="zh-CN" sz="2000" dirty="0" smtClean="0">
                    <a:solidFill>
                      <a:schemeClr val="tx2"/>
                    </a:solidFill>
                    <a:cs typeface="Open Sans" panose="020B0606030504020204" pitchFamily="34" charset="0"/>
                  </a:rPr>
                  <a:t>279 820рб</a:t>
                </a:r>
                <a:endParaRPr lang="ru-RU" altLang="zh-CN" sz="2000" dirty="0">
                  <a:solidFill>
                    <a:schemeClr val="tx2"/>
                  </a:solidFill>
                  <a:cs typeface="Open Sans" panose="020B0606030504020204" pitchFamily="34" charset="0"/>
                </a:endParaRPr>
              </a:p>
            </p:txBody>
          </p:sp>
          <p:sp>
            <p:nvSpPr>
              <p:cNvPr id="24" name="矩形 94"/>
              <p:cNvSpPr/>
              <p:nvPr/>
            </p:nvSpPr>
            <p:spPr>
              <a:xfrm>
                <a:off x="2706418" y="3267683"/>
                <a:ext cx="1696749" cy="377027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68580" tIns="34290" rIns="68580" bIns="34290">
                <a:spAutoFit/>
              </a:bodyPr>
              <a:lstStyle/>
              <a:p>
                <a:pPr algn="l"/>
                <a:r>
                  <a:rPr lang="ru-RU" altLang="zh-CN" sz="2000" dirty="0" smtClean="0">
                    <a:solidFill>
                      <a:schemeClr val="tx2"/>
                    </a:solidFill>
                    <a:cs typeface="Open Sans" panose="020B0606030504020204" pitchFamily="34" charset="0"/>
                  </a:rPr>
                  <a:t>1 412 614рб.</a:t>
                </a:r>
                <a:endParaRPr lang="ru-RU" altLang="zh-CN" sz="2000" dirty="0">
                  <a:solidFill>
                    <a:schemeClr val="tx2"/>
                  </a:solidFill>
                  <a:cs typeface="Open Sans" panose="020B0606030504020204" pitchFamily="34" charset="0"/>
                </a:endParaRPr>
              </a:p>
            </p:txBody>
          </p:sp>
          <p:sp>
            <p:nvSpPr>
              <p:cNvPr id="25" name="矩形 94"/>
              <p:cNvSpPr/>
              <p:nvPr/>
            </p:nvSpPr>
            <p:spPr>
              <a:xfrm>
                <a:off x="389184" y="3252688"/>
                <a:ext cx="1606172" cy="377027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68580" tIns="34290" rIns="68580" bIns="34290">
                <a:spAutoFit/>
              </a:bodyPr>
              <a:lstStyle/>
              <a:p>
                <a:pPr algn="l"/>
                <a:r>
                  <a:rPr lang="ru-RU" altLang="zh-CN" sz="2000" dirty="0" smtClean="0">
                    <a:solidFill>
                      <a:schemeClr val="tx2"/>
                    </a:solidFill>
                    <a:cs typeface="Open Sans" panose="020B0606030504020204" pitchFamily="34" charset="0"/>
                  </a:rPr>
                  <a:t>996 395,0рб. </a:t>
                </a:r>
                <a:endParaRPr lang="ru-RU" altLang="zh-CN" sz="2000" dirty="0">
                  <a:solidFill>
                    <a:schemeClr val="tx2"/>
                  </a:solidFill>
                  <a:cs typeface="Open Sans" panose="020B0606030504020204" pitchFamily="34" charset="0"/>
                </a:endParaRPr>
              </a:p>
            </p:txBody>
          </p:sp>
          <p:sp>
            <p:nvSpPr>
              <p:cNvPr id="21" name="矩形 93"/>
              <p:cNvSpPr/>
              <p:nvPr/>
            </p:nvSpPr>
            <p:spPr>
              <a:xfrm>
                <a:off x="2775659" y="4069704"/>
                <a:ext cx="1452586" cy="377026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68580" tIns="34290" rIns="68580" bIns="34290">
                <a:spAutoFit/>
              </a:bodyPr>
              <a:lstStyle/>
              <a:p>
                <a:pPr lvl="0" algn="ctr"/>
                <a:r>
                  <a:rPr lang="ru-RU" altLang="zh-CN" sz="2000" b="1" dirty="0" smtClean="0">
                    <a:solidFill>
                      <a:schemeClr val="tx2"/>
                    </a:solidFill>
                    <a:ea typeface="微软雅黑"/>
                    <a:cs typeface="+mn-ea"/>
                    <a:sym typeface="微软雅黑"/>
                  </a:rPr>
                  <a:t>2020год</a:t>
                </a:r>
                <a:endParaRPr lang="zh-CN" altLang="en-US" sz="2000" b="1" dirty="0">
                  <a:solidFill>
                    <a:schemeClr val="tx2"/>
                  </a:solidFill>
                  <a:ea typeface="微软雅黑"/>
                  <a:cs typeface="+mn-ea"/>
                  <a:sym typeface="微软雅黑"/>
                </a:endParaRPr>
              </a:p>
            </p:txBody>
          </p:sp>
          <p:sp>
            <p:nvSpPr>
              <p:cNvPr id="22" name="矩形 93"/>
              <p:cNvSpPr/>
              <p:nvPr/>
            </p:nvSpPr>
            <p:spPr>
              <a:xfrm>
                <a:off x="4633754" y="4069704"/>
                <a:ext cx="1271895" cy="377026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68580" tIns="34290" rIns="68580" bIns="34290">
                <a:spAutoFit/>
              </a:bodyPr>
              <a:lstStyle/>
              <a:p>
                <a:pPr lvl="0" algn="ctr"/>
                <a:r>
                  <a:rPr lang="ru-RU" altLang="zh-CN" sz="2000" b="1" dirty="0" smtClean="0">
                    <a:solidFill>
                      <a:schemeClr val="tx2"/>
                    </a:solidFill>
                    <a:ea typeface="微软雅黑"/>
                    <a:cs typeface="+mn-ea"/>
                    <a:sym typeface="微软雅黑"/>
                  </a:rPr>
                  <a:t>2021год</a:t>
                </a:r>
                <a:endParaRPr lang="zh-CN" altLang="en-US" sz="2000" b="1" dirty="0">
                  <a:solidFill>
                    <a:schemeClr val="tx2"/>
                  </a:solidFill>
                  <a:ea typeface="微软雅黑"/>
                  <a:cs typeface="+mn-ea"/>
                  <a:sym typeface="微软雅黑"/>
                </a:endParaRPr>
              </a:p>
            </p:txBody>
          </p:sp>
        </p:grpSp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13" y="1144279"/>
            <a:ext cx="3499191" cy="483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3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73"/>
    </mc:Choice>
    <mc:Fallback xmlns="">
      <p:transition spd="slow" advTm="22273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0315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Курсы повышения квалификации 8 учителей в </a:t>
            </a:r>
            <a:r>
              <a:rPr lang="ru-RU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г.Минск</a:t>
            </a:r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Республика Беларусь, май 2021г.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«Инклюзивное </a:t>
            </a: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образование: инновации Республики </a:t>
            </a:r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Беларусь»</a:t>
            </a:r>
            <a:endParaRPr lang="ru-RU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46413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563847610"/>
              </p:ext>
            </p:extLst>
          </p:nvPr>
        </p:nvGraphicFramePr>
        <p:xfrm>
          <a:off x="440675" y="1944247"/>
          <a:ext cx="3922005" cy="4280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96191539"/>
              </p:ext>
            </p:extLst>
          </p:nvPr>
        </p:nvGraphicFramePr>
        <p:xfrm>
          <a:off x="4972020" y="1951935"/>
          <a:ext cx="3922005" cy="4280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0722" name="Picture 2" descr="C:\Users\Директор\Pictures\различные мероприятия\КУРСЫ БЕЛАРУСЬ_2021\IMG-20210515-WA0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8970" y="1865376"/>
            <a:ext cx="8906060" cy="490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39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05"/>
    </mc:Choice>
    <mc:Fallback xmlns="">
      <p:transition spd="slow" advTm="14105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08188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8 педагогов школы на курсах повышения квалификации </a:t>
            </a:r>
            <a:r>
              <a:rPr lang="ru-RU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г.Казань</a:t>
            </a:r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, октябрь 2021г.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«Инновационные </a:t>
            </a: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технологии в обучении учащихся с тяжелыми нарушениями </a:t>
            </a:r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речи»</a:t>
            </a:r>
            <a:endParaRPr lang="ru-RU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079760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78275608"/>
              </p:ext>
            </p:extLst>
          </p:nvPr>
        </p:nvGraphicFramePr>
        <p:xfrm>
          <a:off x="440675" y="1944247"/>
          <a:ext cx="3922005" cy="4280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414778631"/>
              </p:ext>
            </p:extLst>
          </p:nvPr>
        </p:nvGraphicFramePr>
        <p:xfrm>
          <a:off x="4972020" y="1951935"/>
          <a:ext cx="3922005" cy="4280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C:\Users\Директор\Pictures\различные мероприятия\КУРСЫ КАЗАНЬ_2021\IMG-20211006-WA00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6146" y="1687925"/>
            <a:ext cx="7680446" cy="517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37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13"/>
    </mc:Choice>
    <mc:Fallback xmlns="">
      <p:transition spd="slow" advTm="7713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3246" y="1017930"/>
            <a:ext cx="72601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ПРОВЕДЕННЫЕ РАБОТЫ В 2021ГОДУ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СТРОИТЕЛЬСТВУ НОВОЙ ШКОЛЫ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0425447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4795" y="1960241"/>
            <a:ext cx="7768425" cy="480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09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26"/>
    </mc:Choice>
    <mc:Fallback xmlns="">
      <p:transition spd="slow" advTm="2182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616777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Рисунок 1" descr="приказ о школе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8108" y="1099675"/>
            <a:ext cx="3997856" cy="5538263"/>
          </a:xfrm>
          <a:prstGeom prst="rect">
            <a:avLst/>
          </a:prstGeom>
          <a:noFill/>
          <a:ln w="57150" cmpd="sng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314" name="Рисунок 2" descr="C:\Users\Надежда\Desktop\ПЕдярмарка\ФОТО\школа фото.jpg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r="-95"/>
          <a:stretch>
            <a:fillRect/>
          </a:stretch>
        </p:blipFill>
        <p:spPr bwMode="auto">
          <a:xfrm>
            <a:off x="4655192" y="1083132"/>
            <a:ext cx="4382955" cy="2756451"/>
          </a:xfrm>
          <a:prstGeom prst="flowChartDocument">
            <a:avLst/>
          </a:prstGeom>
          <a:noFill/>
          <a:ln w="38100" algn="in">
            <a:solidFill>
              <a:schemeClr val="bg1"/>
            </a:solidFill>
            <a:miter lim="800000"/>
            <a:headEnd/>
            <a:tailEnd/>
          </a:ln>
          <a:effectLst>
            <a:outerShdw dist="99190" dir="3011666" algn="ctr" rotWithShape="0">
              <a:srgbClr val="004D4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43770" y="4033573"/>
            <a:ext cx="420579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О</a:t>
            </a:r>
            <a:r>
              <a:rPr lang="ru-RU" dirty="0" smtClean="0">
                <a:solidFill>
                  <a:schemeClr val="tx2"/>
                </a:solidFill>
              </a:rPr>
              <a:t>снована приказом </a:t>
            </a:r>
            <a:r>
              <a:rPr lang="ru-RU" dirty="0">
                <a:solidFill>
                  <a:schemeClr val="tx2"/>
                </a:solidFill>
              </a:rPr>
              <a:t>Министерства Просвещения ЯАССР 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30 июня 1964 года</a:t>
            </a:r>
          </a:p>
          <a:p>
            <a:pPr algn="ctr"/>
            <a:endParaRPr lang="ru-RU" dirty="0">
              <a:solidFill>
                <a:schemeClr val="tx2"/>
              </a:solidFill>
            </a:endParaRP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Приказом №1225 по Министерству Просвещения ЯАССР </a:t>
            </a:r>
            <a:r>
              <a:rPr lang="ru-RU" dirty="0" smtClean="0">
                <a:solidFill>
                  <a:srgbClr val="FF0000"/>
                </a:solidFill>
              </a:rPr>
              <a:t>от 22 сентября 1967года </a:t>
            </a:r>
            <a:r>
              <a:rPr lang="ru-RU" dirty="0" smtClean="0">
                <a:solidFill>
                  <a:schemeClr val="tx2"/>
                </a:solidFill>
              </a:rPr>
              <a:t>переименована в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«Республиканскую речевую школу-интернат №1 </a:t>
            </a:r>
            <a:r>
              <a:rPr lang="ru-RU" dirty="0" err="1" smtClean="0">
                <a:solidFill>
                  <a:srgbClr val="FF0000"/>
                </a:solidFill>
              </a:rPr>
              <a:t>г.Якутска</a:t>
            </a:r>
            <a:r>
              <a:rPr lang="ru-RU" dirty="0" smtClean="0">
                <a:solidFill>
                  <a:srgbClr val="FF0000"/>
                </a:solidFill>
              </a:rPr>
              <a:t>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32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90"/>
    </mc:Choice>
    <mc:Fallback xmlns="">
      <p:transition spd="slow" advTm="1279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06674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0" y="5905301"/>
            <a:ext cx="9048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«Республиканская специальная (коррекционная) школа для детей с тяжелыми нарушениями речи в г.Якутске. Школа на 120 учащихся и Интернат на 100 мест»</a:t>
            </a:r>
          </a:p>
          <a:p>
            <a:pPr algn="ctr"/>
            <a:r>
              <a:rPr lang="ru-RU" sz="1600" dirty="0" smtClean="0"/>
              <a:t>Ввод в эксплуатацию: 3 квартал 2022 года</a:t>
            </a:r>
            <a:endParaRPr lang="ru-RU" sz="1600" dirty="0"/>
          </a:p>
        </p:txBody>
      </p:sp>
      <p:sp>
        <p:nvSpPr>
          <p:cNvPr id="3" name="AutoShape 2" descr="https://apf.mail.ru/cgi-bin/readmsg?id=16022043361779941737;0;1&amp;exif=1&amp;full=1&amp;x-email=anatolyfedorov79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 descr="C:\Users\Директор\Desktop\фото ватсап\Sent\IMG-20211021-WA00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 bwMode="auto">
          <a:xfrm>
            <a:off x="307975" y="767500"/>
            <a:ext cx="8588539" cy="520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66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40"/>
    </mc:Choice>
    <mc:Fallback xmlns="">
      <p:transition spd="slow" advTm="1024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589821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49054" y="2411493"/>
            <a:ext cx="5908555" cy="27256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126" y="820052"/>
            <a:ext cx="6029982" cy="27816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126" y="3950898"/>
            <a:ext cx="6021356" cy="27777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019126" y="3624914"/>
            <a:ext cx="6029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Установка первой сваи новой школы. 17 марта 2021 года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40393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9"/>
    </mc:Choice>
    <mc:Fallback xmlns="">
      <p:transition spd="slow" advTm="10609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123445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376577" y="3296135"/>
            <a:ext cx="6029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Моменты строительства новой школы.  2021 год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40" y="905774"/>
            <a:ext cx="5198556" cy="23981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167" y="3637498"/>
            <a:ext cx="4203172" cy="31523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40" y="3637498"/>
            <a:ext cx="4203172" cy="31523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780" y="905775"/>
            <a:ext cx="2951559" cy="239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7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2"/>
    </mc:Choice>
    <mc:Fallback xmlns="">
      <p:transition spd="slow" advTm="4592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740658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50" y="897641"/>
            <a:ext cx="3742927" cy="28071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19" y="897640"/>
            <a:ext cx="4963303" cy="279185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" y="6488668"/>
            <a:ext cx="91439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ОБСУЖДЕНИЕ КОНЦЕПЦИИ ДИЗАЙНА НОВОЙ </a:t>
            </a:r>
            <a:r>
              <a:rPr lang="ru-RU" sz="1600" b="1" dirty="0" smtClean="0"/>
              <a:t>ШКОЛЫ, 21 октября 2021г. </a:t>
            </a:r>
            <a:endParaRPr lang="ru-RU" sz="1600" b="1" dirty="0"/>
          </a:p>
        </p:txBody>
      </p:sp>
      <p:pic>
        <p:nvPicPr>
          <p:cNvPr id="9" name="Picture 3" descr="C:\Users\Директор\Desktop\СТРОИТЕЛЬСТВО ШКОЛЫ\строительство школы фото и видео\20211021_16513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6962" y="3763724"/>
            <a:ext cx="4843655" cy="277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Директор\Desktop\СТРОИТЕЛЬСТВО ШКОЛЫ\строительство школы фото и видео\20211021_16514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40617" y="3763390"/>
            <a:ext cx="3289520" cy="27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18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6"/>
    </mc:Choice>
    <mc:Fallback xmlns="">
      <p:transition spd="slow" advTm="7606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167923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0" y="5905301"/>
            <a:ext cx="9048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«Республиканская специальная (коррекционная) школа для детей с тяжелыми нарушениями речи в г.Якутске. Школа на 120 учащихся и Интернат на 100 мест»</a:t>
            </a:r>
          </a:p>
          <a:p>
            <a:pPr algn="ctr"/>
            <a:r>
              <a:rPr lang="ru-RU" sz="1600" dirty="0" smtClean="0"/>
              <a:t>Ввод в эксплуатацию: 3 квартал 2022 года</a:t>
            </a:r>
            <a:endParaRPr lang="ru-RU" sz="1600" dirty="0"/>
          </a:p>
        </p:txBody>
      </p:sp>
      <p:sp>
        <p:nvSpPr>
          <p:cNvPr id="3" name="AutoShape 2" descr="https://apf.mail.ru/cgi-bin/readmsg?id=16022043361779941737;0;1&amp;exif=1&amp;full=1&amp;x-email=anatolyfedorov79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 descr="C:\Users\Директор\Desktop\СТРОИТЕЛЬСТВО ШКОЛЫ\Выбранные\ФАСАД НОВОЙ ШКОЛ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6543"/>
            <a:ext cx="91440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68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4"/>
    </mc:Choice>
    <mc:Fallback xmlns="">
      <p:transition spd="slow" advTm="2764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6857" y="2170869"/>
            <a:ext cx="72601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ПРОВЕДЕННЫЕ РАБОТЫ В 2021ГОДУ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УКРЕПЛЕНИЮ МАТЕРИАЛЬНОЙ БАЗЫ И ПОДГОТОВКИ К НОВОМУ 2021-2022 УЧЕБНОМУ ГОДУ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496473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286861906"/>
              </p:ext>
            </p:extLst>
          </p:nvPr>
        </p:nvGraphicFramePr>
        <p:xfrm>
          <a:off x="708973" y="1821784"/>
          <a:ext cx="2853736" cy="4233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86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7"/>
    </mc:Choice>
    <mc:Fallback xmlns="">
      <p:transition spd="slow" advTm="6637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984178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4" y="1753440"/>
            <a:ext cx="4598322" cy="2520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0" y="1107109"/>
            <a:ext cx="90558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В целях приведения в соответствие с  требованиями безопасности обновлены лестничные площадки основной школы и столовой, март  2021год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8029" y="1753440"/>
            <a:ext cx="4392686" cy="2520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6804" y="4015057"/>
            <a:ext cx="4664044" cy="276853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33" y="4005402"/>
            <a:ext cx="4604879" cy="2788038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6537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0"/>
    </mc:Choice>
    <mc:Fallback xmlns="">
      <p:transition spd="slow" advTm="855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674993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1107109"/>
            <a:ext cx="90558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В целях приведения в соответствие с  требованиями безопасности обновлены лестничные площадки основной школы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и столовой, март 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2021год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4" y="1753440"/>
            <a:ext cx="5462709" cy="252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4" y="4313616"/>
            <a:ext cx="5462710" cy="252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767" y="1753440"/>
            <a:ext cx="3107639" cy="508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2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57"/>
    </mc:Choice>
    <mc:Fallback xmlns="">
      <p:transition spd="slow" advTm="8257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60805"/>
            <a:ext cx="90558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Завершены работы по переносу и  обустройству спортивной площадки на территории основной школы, май 2021год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910001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155" y="1567143"/>
            <a:ext cx="5462710" cy="252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155" y="4176517"/>
            <a:ext cx="5462710" cy="252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8" y="1567143"/>
            <a:ext cx="3367014" cy="252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8" y="4176517"/>
            <a:ext cx="3367014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6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0"/>
    </mc:Choice>
    <mc:Fallback xmlns="">
      <p:transition spd="slow" advTm="183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60805"/>
            <a:ext cx="90558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Завершены работы по переносу и  обустройству спортивной площадки на территории основной школы, май 2021год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6762324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4" y="1839758"/>
            <a:ext cx="8815142" cy="409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220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8"/>
    </mc:Choice>
    <mc:Fallback xmlns="">
      <p:transition spd="slow" advTm="2038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2366" y="1113250"/>
            <a:ext cx="72601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Учебно-материальная база 2021-2022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у.г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.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739816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434082243"/>
              </p:ext>
            </p:extLst>
          </p:nvPr>
        </p:nvGraphicFramePr>
        <p:xfrm>
          <a:off x="708973" y="1821784"/>
          <a:ext cx="2853736" cy="4233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4647971"/>
              </p:ext>
            </p:extLst>
          </p:nvPr>
        </p:nvGraphicFramePr>
        <p:xfrm>
          <a:off x="331144" y="1594633"/>
          <a:ext cx="8693586" cy="516852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{F5AB1C69-6EDB-4FF4-983F-18BD219EF322}</a:tableStyleId>
              </a:tblPr>
              <a:tblGrid>
                <a:gridCol w="379974"/>
                <a:gridCol w="2055755"/>
                <a:gridCol w="1217865"/>
                <a:gridCol w="1218675"/>
                <a:gridCol w="1053384"/>
                <a:gridCol w="1192999"/>
                <a:gridCol w="1574934"/>
              </a:tblGrid>
              <a:tr h="76937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Наименование объектов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Год постройки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Общая </a:t>
                      </a:r>
                      <a:r>
                        <a:rPr lang="ru-RU" sz="1400" dirty="0" smtClean="0">
                          <a:effectLst/>
                        </a:rPr>
                        <a:t>площадь, м</a:t>
                      </a:r>
                      <a:r>
                        <a:rPr lang="ru-RU" sz="1400" baseline="30000" dirty="0" smtClean="0">
                          <a:effectLst/>
                        </a:rPr>
                        <a:t>2</a:t>
                      </a:r>
                      <a:endParaRPr lang="ru-RU" sz="1400" baseline="30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Тип здания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Наличие пожарной сигнализации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Проведен ремонт,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в 2021</a:t>
                      </a:r>
                      <a:r>
                        <a:rPr lang="ru-RU" sz="1400" baseline="0" dirty="0" smtClean="0">
                          <a:effectLst/>
                        </a:rPr>
                        <a:t>году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67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Основная школа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1992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1452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деревянное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+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+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67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Начальная школа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1975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1145,5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деревянное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+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Снесен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67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Интернат</a:t>
                      </a:r>
                      <a:r>
                        <a:rPr lang="ru-RU" sz="1400" baseline="0" dirty="0" smtClean="0">
                          <a:effectLst/>
                        </a:rPr>
                        <a:t> на 50 мест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1960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518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деревянное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+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-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4326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Столовая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1993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446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деревянное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+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+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957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Мастерская 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1980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330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деревянное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+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+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ремонтную мастерскую для автотехники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1099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Гараж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1980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145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каменное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+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Подлежит сносу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37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Котельная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1992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193,7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каменное 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+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+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замена труб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102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Спортивная площадка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600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-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Демонтирован и перенесен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102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9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Игровая площадка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400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-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Демонтирован и перенесен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8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29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19"/>
    </mc:Choice>
    <mc:Fallback xmlns="">
      <p:transition spd="slow" advTm="14219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60805"/>
            <a:ext cx="90558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Завершены работы по переносу и  обустройству спортивной площадки на территории основной школы, май 2021год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4511847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112" y="1607137"/>
            <a:ext cx="4730081" cy="26299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113" y="4293028"/>
            <a:ext cx="8921752" cy="25405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2225" y="1607136"/>
            <a:ext cx="4773640" cy="262992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7642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6"/>
    </mc:Choice>
    <mc:Fallback xmlns="">
      <p:transition spd="slow" advTm="2706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112" y="1145470"/>
            <a:ext cx="381609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В рамках реализации:</a:t>
            </a:r>
          </a:p>
          <a:p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А) Региональной программы РС(Я) «Чистая вода»  на 2019-2024гг.</a:t>
            </a:r>
          </a:p>
          <a:p>
            <a:endParaRPr lang="ru-RU" altLang="ru-RU" sz="20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alt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Б) М</a:t>
            </a: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ероприятий </a:t>
            </a: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Года здоровья в Республике Саха (Якутия</a:t>
            </a:r>
            <a:r>
              <a:rPr 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) в 2021 году   </a:t>
            </a:r>
            <a:endParaRPr lang="ru-RU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endParaRPr lang="ru-RU" altLang="ru-RU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alt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Реализован локальный школьный проект </a:t>
            </a:r>
            <a:r>
              <a:rPr lang="ru-RU" alt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«ЧИСТАЯ </a:t>
            </a:r>
            <a:r>
              <a:rPr lang="ru-RU" alt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ВОДА – ЗАЛОГ </a:t>
            </a:r>
            <a:r>
              <a:rPr lang="ru-RU" alt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ЗДОРОВЬЯ»</a:t>
            </a:r>
            <a:r>
              <a:rPr lang="ru-RU" alt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alt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в 2019-2021гг.</a:t>
            </a:r>
          </a:p>
          <a:p>
            <a:endParaRPr lang="ru-RU" altLang="ru-RU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r>
              <a:rPr lang="ru-RU" alt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Окончание работ: </a:t>
            </a:r>
          </a:p>
          <a:p>
            <a:r>
              <a:rPr lang="ru-RU" altLang="ru-RU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июнь-август 2021год</a:t>
            </a:r>
            <a:endParaRPr lang="ru-RU" altLang="ru-RU" sz="20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206439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95719" y="1145470"/>
            <a:ext cx="4979036" cy="5367869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923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8"/>
    </mc:Choice>
    <mc:Fallback xmlns="">
      <p:transition spd="slow" advTm="9978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2046879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24"/>
          <p:cNvGrpSpPr/>
          <p:nvPr/>
        </p:nvGrpSpPr>
        <p:grpSpPr>
          <a:xfrm>
            <a:off x="29373" y="1579812"/>
            <a:ext cx="9114627" cy="5125789"/>
            <a:chOff x="-14289" y="1252858"/>
            <a:chExt cx="7667302" cy="1975805"/>
          </a:xfrm>
        </p:grpSpPr>
        <p:sp>
          <p:nvSpPr>
            <p:cNvPr id="7" name="右箭头 83"/>
            <p:cNvSpPr/>
            <p:nvPr/>
          </p:nvSpPr>
          <p:spPr>
            <a:xfrm>
              <a:off x="1192" y="2669610"/>
              <a:ext cx="7212554" cy="559053"/>
            </a:xfrm>
            <a:prstGeom prst="rightArrow">
              <a:avLst/>
            </a:prstGeom>
            <a:solidFill>
              <a:schemeClr val="accent5">
                <a:lumMod val="90000"/>
              </a:schemeClr>
            </a:solidFill>
            <a:ln>
              <a:noFill/>
            </a:ln>
            <a:effectLst>
              <a:outerShdw blurRad="381000" dist="101600" dir="2700000" algn="ctr" rotWithShape="0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tx2"/>
                </a:solidFill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8" name="圆角右箭头 84"/>
            <p:cNvSpPr/>
            <p:nvPr/>
          </p:nvSpPr>
          <p:spPr>
            <a:xfrm rot="5400000" flipH="1">
              <a:off x="3403805" y="-1266407"/>
              <a:ext cx="533400" cy="7338632"/>
            </a:xfrm>
            <a:prstGeom prst="bentArrow">
              <a:avLst>
                <a:gd name="adj1" fmla="val 51182"/>
                <a:gd name="adj2" fmla="val 42455"/>
                <a:gd name="adj3" fmla="val 25000"/>
                <a:gd name="adj4" fmla="val 21931"/>
              </a:avLst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  <a:effectLst>
              <a:outerShdw blurRad="381000" dist="101600" dir="2700000" algn="ctr" rotWithShape="0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tx2"/>
                </a:solidFill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11" name="圆角右箭头 86"/>
            <p:cNvSpPr/>
            <p:nvPr/>
          </p:nvSpPr>
          <p:spPr>
            <a:xfrm rot="5400000" flipH="1">
              <a:off x="2014245" y="107900"/>
              <a:ext cx="547462" cy="4575958"/>
            </a:xfrm>
            <a:prstGeom prst="bentArrow">
              <a:avLst>
                <a:gd name="adj1" fmla="val 50000"/>
                <a:gd name="adj2" fmla="val 39026"/>
                <a:gd name="adj3" fmla="val 25000"/>
                <a:gd name="adj4" fmla="val 22555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381000" dist="101600" dir="2700000" algn="ctr" rotWithShape="0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tx2"/>
                </a:solidFill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12" name="圆角右箭头 87"/>
            <p:cNvSpPr/>
            <p:nvPr/>
          </p:nvSpPr>
          <p:spPr>
            <a:xfrm rot="5400000" flipH="1">
              <a:off x="846680" y="1275241"/>
              <a:ext cx="533400" cy="2255337"/>
            </a:xfrm>
            <a:prstGeom prst="bentArrow">
              <a:avLst>
                <a:gd name="adj1" fmla="val 51182"/>
                <a:gd name="adj2" fmla="val 38091"/>
                <a:gd name="adj3" fmla="val 25000"/>
                <a:gd name="adj4" fmla="val 20061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381000" dist="101600" dir="2700000" algn="ctr" rotWithShape="0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solidFill>
                  <a:schemeClr val="tx2"/>
                </a:solidFill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13" name="矩形 93"/>
            <p:cNvSpPr/>
            <p:nvPr/>
          </p:nvSpPr>
          <p:spPr>
            <a:xfrm>
              <a:off x="1567" y="2402909"/>
              <a:ext cx="1952814" cy="240239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lvl="0"/>
              <a:r>
                <a:rPr lang="ru-RU" altLang="zh-CN" sz="3600" b="1" dirty="0" smtClean="0">
                  <a:solidFill>
                    <a:schemeClr val="tx2"/>
                  </a:solidFill>
                  <a:ea typeface="微软雅黑"/>
                  <a:cs typeface="+mn-ea"/>
                  <a:sym typeface="微软雅黑"/>
                </a:rPr>
                <a:t>2019год</a:t>
              </a:r>
              <a:endParaRPr lang="zh-CN" altLang="en-US" sz="3600" b="1" dirty="0">
                <a:solidFill>
                  <a:schemeClr val="tx2"/>
                </a:solidFill>
                <a:ea typeface="微软雅黑"/>
                <a:cs typeface="+mn-ea"/>
                <a:sym typeface="微软雅黑"/>
              </a:endParaRPr>
            </a:p>
          </p:txBody>
        </p:sp>
        <p:sp>
          <p:nvSpPr>
            <p:cNvPr id="14" name="矩形 94"/>
            <p:cNvSpPr/>
            <p:nvPr/>
          </p:nvSpPr>
          <p:spPr>
            <a:xfrm>
              <a:off x="-3" y="1254758"/>
              <a:ext cx="2425724" cy="453785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ru-RU" dirty="0">
                  <a:solidFill>
                    <a:schemeClr val="tx2"/>
                  </a:solidFill>
                </a:rPr>
                <a:t>Замена насоса водозаборной </a:t>
              </a:r>
              <a:r>
                <a:rPr lang="ru-RU" dirty="0" smtClean="0">
                  <a:solidFill>
                    <a:schemeClr val="tx2"/>
                  </a:solidFill>
                </a:rPr>
                <a:t>скважины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ru-RU" altLang="zh-CN" dirty="0" smtClean="0">
                  <a:solidFill>
                    <a:schemeClr val="tx2"/>
                  </a:solidFill>
                  <a:cs typeface="Open Sans" panose="020B0606030504020204" pitchFamily="34" charset="0"/>
                </a:rPr>
                <a:t>Разработка проекта водозабора</a:t>
              </a:r>
              <a:endParaRPr lang="ru-RU" altLang="zh-CN" dirty="0">
                <a:solidFill>
                  <a:schemeClr val="tx2"/>
                </a:solidFill>
                <a:cs typeface="Open Sans" panose="020B0606030504020204" pitchFamily="34" charset="0"/>
              </a:endParaRPr>
            </a:p>
          </p:txBody>
        </p:sp>
        <p:sp>
          <p:nvSpPr>
            <p:cNvPr id="15" name="矩形 94"/>
            <p:cNvSpPr/>
            <p:nvPr/>
          </p:nvSpPr>
          <p:spPr>
            <a:xfrm>
              <a:off x="1719631" y="1605655"/>
              <a:ext cx="2760748" cy="560558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ru-RU" dirty="0" smtClean="0">
                  <a:solidFill>
                    <a:schemeClr val="tx2"/>
                  </a:solidFill>
                </a:rPr>
                <a:t>Подготовка документов: </a:t>
              </a:r>
            </a:p>
            <a:p>
              <a:pPr marL="742950" lvl="1" indent="-285750" algn="l">
                <a:buFont typeface="Arial" panose="020B0604020202020204" pitchFamily="34" charset="0"/>
                <a:buChar char="•"/>
              </a:pPr>
              <a:r>
                <a:rPr lang="ru-RU" altLang="zh-CN" dirty="0" smtClean="0">
                  <a:solidFill>
                    <a:schemeClr val="tx2"/>
                  </a:solidFill>
                  <a:cs typeface="Open Sans" panose="020B0606030504020204" pitchFamily="34" charset="0"/>
                </a:rPr>
                <a:t>по лицензированию</a:t>
              </a:r>
            </a:p>
            <a:p>
              <a:pPr marL="742950" lvl="1" indent="-285750" algn="l">
                <a:buFont typeface="Arial" panose="020B0604020202020204" pitchFamily="34" charset="0"/>
                <a:buChar char="•"/>
              </a:pPr>
              <a:r>
                <a:rPr lang="ru-RU" altLang="zh-CN" dirty="0" smtClean="0">
                  <a:solidFill>
                    <a:schemeClr val="tx2"/>
                  </a:solidFill>
                  <a:cs typeface="Open Sans" panose="020B0606030504020204" pitchFamily="34" charset="0"/>
                </a:rPr>
                <a:t>по разрешению использования земельного участка </a:t>
              </a:r>
              <a:endParaRPr lang="ru-RU" altLang="zh-CN" dirty="0">
                <a:solidFill>
                  <a:schemeClr val="tx2"/>
                </a:solidFill>
                <a:cs typeface="Open Sans" panose="020B0606030504020204" pitchFamily="34" charset="0"/>
              </a:endParaRPr>
            </a:p>
          </p:txBody>
        </p:sp>
        <p:sp>
          <p:nvSpPr>
            <p:cNvPr id="16" name="矩形 94"/>
            <p:cNvSpPr/>
            <p:nvPr/>
          </p:nvSpPr>
          <p:spPr>
            <a:xfrm>
              <a:off x="4892265" y="1538922"/>
              <a:ext cx="2760748" cy="133466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marL="285750" indent="-285750" algn="l">
                <a:buFont typeface="Arial" panose="020B0604020202020204" pitchFamily="34" charset="0"/>
                <a:buChar char="•"/>
              </a:pPr>
              <a:endParaRPr lang="ru-RU" altLang="zh-CN" sz="1800" dirty="0">
                <a:solidFill>
                  <a:schemeClr val="tx2"/>
                </a:solidFill>
                <a:cs typeface="Open Sans" panose="020B0606030504020204" pitchFamily="34" charset="0"/>
              </a:endParaRPr>
            </a:p>
          </p:txBody>
        </p:sp>
        <p:sp>
          <p:nvSpPr>
            <p:cNvPr id="17" name="矩形 94"/>
            <p:cNvSpPr/>
            <p:nvPr/>
          </p:nvSpPr>
          <p:spPr>
            <a:xfrm>
              <a:off x="4375988" y="1252858"/>
              <a:ext cx="3153953" cy="1094423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ru-RU" altLang="zh-CN" dirty="0" smtClean="0">
                  <a:solidFill>
                    <a:schemeClr val="tx2"/>
                  </a:solidFill>
                  <a:cs typeface="Open Sans" panose="020B0606030504020204" pitchFamily="34" charset="0"/>
                </a:rPr>
                <a:t>Замена </a:t>
              </a:r>
              <a:r>
                <a:rPr lang="ru-RU" altLang="zh-CN" dirty="0">
                  <a:solidFill>
                    <a:schemeClr val="tx2"/>
                  </a:solidFill>
                  <a:cs typeface="Open Sans" panose="020B0606030504020204" pitchFamily="34" charset="0"/>
                </a:rPr>
                <a:t>труб </a:t>
              </a:r>
              <a:r>
                <a:rPr lang="ru-RU" altLang="zh-CN" dirty="0" smtClean="0">
                  <a:solidFill>
                    <a:schemeClr val="tx2"/>
                  </a:solidFill>
                  <a:cs typeface="Open Sans" panose="020B0606030504020204" pitchFamily="34" charset="0"/>
                </a:rPr>
                <a:t>отопительной системы, водоснабжения скважины 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ru-RU" altLang="zh-CN" dirty="0" smtClean="0">
                  <a:solidFill>
                    <a:schemeClr val="tx2"/>
                  </a:solidFill>
                  <a:cs typeface="Open Sans" panose="020B0606030504020204" pitchFamily="34" charset="0"/>
                </a:rPr>
                <a:t>Ремонт труб отопительной системы и емкости для чистой воды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ru-RU" altLang="zh-CN" dirty="0" smtClean="0">
                  <a:solidFill>
                    <a:schemeClr val="tx2"/>
                  </a:solidFill>
                  <a:cs typeface="Open Sans" panose="020B0606030504020204" pitchFamily="34" charset="0"/>
                </a:rPr>
                <a:t>Установка очистного оборудования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ru-RU" altLang="zh-CN" dirty="0" smtClean="0">
                  <a:solidFill>
                    <a:schemeClr val="tx2"/>
                  </a:solidFill>
                  <a:cs typeface="Open Sans" panose="020B0606030504020204" pitchFamily="34" charset="0"/>
                </a:rPr>
                <a:t>Прокладывание труб питьевой воды</a:t>
              </a:r>
              <a:endParaRPr lang="ru-RU" altLang="zh-CN" dirty="0">
                <a:solidFill>
                  <a:schemeClr val="tx2"/>
                </a:solidFill>
                <a:cs typeface="Open Sans" panose="020B0606030504020204" pitchFamily="34" charset="0"/>
              </a:endParaRPr>
            </a:p>
          </p:txBody>
        </p:sp>
      </p:grpSp>
      <p:sp>
        <p:nvSpPr>
          <p:cNvPr id="18" name="矩形 93"/>
          <p:cNvSpPr/>
          <p:nvPr/>
        </p:nvSpPr>
        <p:spPr>
          <a:xfrm>
            <a:off x="2961445" y="4533945"/>
            <a:ext cx="2349078" cy="62324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/>
            <a:r>
              <a:rPr lang="ru-RU" altLang="zh-CN" sz="3600" b="1" dirty="0" smtClean="0">
                <a:solidFill>
                  <a:schemeClr val="tx2"/>
                </a:solidFill>
                <a:ea typeface="微软雅黑"/>
                <a:cs typeface="+mn-ea"/>
                <a:sym typeface="微软雅黑"/>
              </a:rPr>
              <a:t>2020год</a:t>
            </a:r>
            <a:endParaRPr lang="zh-CN" altLang="en-US" sz="3600" b="1" dirty="0">
              <a:solidFill>
                <a:schemeClr val="tx2"/>
              </a:solidFill>
              <a:ea typeface="微软雅黑"/>
              <a:cs typeface="+mn-ea"/>
              <a:sym typeface="微软雅黑"/>
            </a:endParaRPr>
          </a:p>
        </p:txBody>
      </p:sp>
      <p:sp>
        <p:nvSpPr>
          <p:cNvPr id="19" name="矩形 93"/>
          <p:cNvSpPr/>
          <p:nvPr/>
        </p:nvSpPr>
        <p:spPr>
          <a:xfrm>
            <a:off x="6094464" y="4533945"/>
            <a:ext cx="2349078" cy="62324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/>
            <a:r>
              <a:rPr lang="ru-RU" altLang="zh-CN" sz="3600" b="1" dirty="0" smtClean="0">
                <a:solidFill>
                  <a:schemeClr val="tx2"/>
                </a:solidFill>
                <a:ea typeface="微软雅黑"/>
                <a:cs typeface="+mn-ea"/>
                <a:sym typeface="微软雅黑"/>
              </a:rPr>
              <a:t>2021год</a:t>
            </a:r>
            <a:endParaRPr lang="zh-CN" altLang="en-US" sz="3600" b="1" dirty="0">
              <a:solidFill>
                <a:schemeClr val="tx2"/>
              </a:solidFill>
              <a:ea typeface="微软雅黑"/>
              <a:cs typeface="+mn-ea"/>
              <a:sym typeface="微软雅黑"/>
            </a:endParaRPr>
          </a:p>
        </p:txBody>
      </p:sp>
      <p:sp>
        <p:nvSpPr>
          <p:cNvPr id="20" name="Rectangle 5"/>
          <p:cNvSpPr txBox="1">
            <a:spLocks noChangeArrowheads="1"/>
          </p:cNvSpPr>
          <p:nvPr/>
        </p:nvSpPr>
        <p:spPr bwMode="auto">
          <a:xfrm>
            <a:off x="53128" y="5535256"/>
            <a:ext cx="8634413" cy="944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ru-RU" altLang="ru-RU" sz="2000" b="1" kern="0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Виды работ по реализации локального проекта «чистая вода – залог здоровья»</a:t>
            </a:r>
            <a:endParaRPr lang="ru-RU" altLang="ru-RU" sz="2000" b="1" kern="0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130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42"/>
    </mc:Choice>
    <mc:Fallback xmlns="">
      <p:transition spd="slow" advTm="16042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351661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92756" y="2351958"/>
            <a:ext cx="5760000" cy="265714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31580" y="2351958"/>
            <a:ext cx="5760000" cy="265714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55916" y="2352637"/>
            <a:ext cx="5760000" cy="2657143"/>
          </a:xfrm>
          <a:prstGeom prst="rect">
            <a:avLst/>
          </a:prstGeom>
        </p:spPr>
      </p:pic>
      <p:sp>
        <p:nvSpPr>
          <p:cNvPr id="24" name="Заголовок 1"/>
          <p:cNvSpPr txBox="1">
            <a:spLocks/>
          </p:cNvSpPr>
          <p:nvPr/>
        </p:nvSpPr>
        <p:spPr>
          <a:xfrm>
            <a:off x="539552" y="6179784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ru-RU" sz="1800" b="1" dirty="0" smtClean="0"/>
              <a:t>ИП Данилов К.В.  Ремонт емкости для воды на 80куб.м. 2021г. </a:t>
            </a: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149736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7"/>
    </mc:Choice>
    <mc:Fallback xmlns="">
      <p:transition spd="slow" advTm="3987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708710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92755" y="2351493"/>
            <a:ext cx="5760000" cy="26571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18491" y="2351493"/>
            <a:ext cx="5760000" cy="26571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42827" y="2351493"/>
            <a:ext cx="5760000" cy="2657142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23528" y="6372568"/>
            <a:ext cx="8599928" cy="681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zh-CN" sz="1800" b="1" dirty="0">
                <a:cs typeface="Open Sans" panose="020B0606030504020204" pitchFamily="34" charset="0"/>
              </a:rPr>
              <a:t>Замена труб отопительной системы, водоснабжения </a:t>
            </a:r>
            <a:r>
              <a:rPr lang="ru-RU" altLang="zh-CN" sz="1800" b="1" dirty="0" smtClean="0">
                <a:cs typeface="Open Sans" panose="020B0606030504020204" pitchFamily="34" charset="0"/>
              </a:rPr>
              <a:t>скважины. </a:t>
            </a:r>
            <a:endParaRPr lang="ru-RU" altLang="zh-CN" sz="1800" b="1" dirty="0"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31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6"/>
    </mc:Choice>
    <mc:Fallback xmlns="">
      <p:transition spd="slow" advTm="6926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378143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112" y="953622"/>
            <a:ext cx="8063777" cy="5400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46510" y="6415516"/>
            <a:ext cx="3940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Ремонтные работы в насосной. 2021г</a:t>
            </a:r>
          </a:p>
        </p:txBody>
      </p:sp>
    </p:spTree>
    <p:extLst>
      <p:ext uri="{BB962C8B-B14F-4D97-AF65-F5344CB8AC3E}">
        <p14:creationId xmlns:p14="http://schemas.microsoft.com/office/powerpoint/2010/main" val="193063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7"/>
    </mc:Choice>
    <mc:Fallback xmlns="">
      <p:transition spd="slow" advTm="2167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9536736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372" y="890059"/>
            <a:ext cx="8544994" cy="5400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39552" y="6064171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ООО «Саха ФИЛЬТР», директор Пестряков Э.Д.</a:t>
            </a:r>
          </a:p>
          <a:p>
            <a:pPr lvl="0"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Оборудование 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очистке 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воды «Кристалл» типа 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2021г. 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755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3"/>
    </mc:Choice>
    <mc:Fallback xmlns="">
      <p:transition spd="slow" advTm="3363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0876768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232" y="819510"/>
            <a:ext cx="7899016" cy="540000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-108520" y="6094440"/>
            <a:ext cx="925252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Ремонт отопительной системы и п</a:t>
            </a:r>
            <a:r>
              <a:rPr lang="ru-RU" altLang="zh-CN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Open Sans" panose="020B0606030504020204" pitchFamily="34" charset="0"/>
              </a:rPr>
              <a:t>рокладывание </a:t>
            </a:r>
            <a:r>
              <a:rPr lang="ru-RU" altLang="zh-CN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Open Sans" panose="020B0606030504020204" pitchFamily="34" charset="0"/>
              </a:rPr>
              <a:t>труб питьевой </a:t>
            </a:r>
            <a:r>
              <a:rPr lang="ru-RU" altLang="zh-CN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Open Sans" panose="020B0606030504020204" pitchFamily="34" charset="0"/>
              </a:rPr>
              <a:t>воды.  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2021г. 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896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6"/>
    </mc:Choice>
    <mc:Fallback xmlns="">
      <p:transition spd="slow" advTm="3506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1942" y="1354005"/>
            <a:ext cx="72601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ПРОВЕДЕННЫЕ РАБОТЫ В 2021ГОДУ</a:t>
            </a:r>
          </a:p>
          <a:p>
            <a:pPr algn="ctr"/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ОБНОВЛЕНИЮ МАТЕРИАЛЬНОЙ БАЗЫ И ОСНАЩЕНИЮ КАБИНЕТОВ/ПОМЕЩЕНИЙ </a:t>
            </a:r>
          </a:p>
          <a:p>
            <a:pPr algn="ctr"/>
            <a:endParaRPr lang="ru-RU" sz="24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рамках  реализации федерального </a:t>
            </a:r>
            <a:r>
              <a:rPr lang="ru-R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проекта «Современная школа» национального проекта «</a:t>
            </a:r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Образование», </a:t>
            </a:r>
            <a:r>
              <a:rPr lang="sah-RU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направленного на поддержку образования обучающихся с ОВЗ</a:t>
            </a:r>
            <a:endParaRPr lang="ru-RU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9667380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570" y="4683953"/>
            <a:ext cx="4824860" cy="199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7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42"/>
    </mc:Choice>
    <mc:Fallback xmlns="">
      <p:transition spd="slow" advTm="12042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1AF90D8-CF86-404C-B600-5E3B253CD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" y="2986987"/>
            <a:ext cx="2712644" cy="72476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Обновлены и оснащены современным оборудованием</a:t>
            </a:r>
            <a:endParaRPr lang="ru-RU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212619" y="1288362"/>
            <a:ext cx="5931381" cy="5597273"/>
            <a:chOff x="2604973" y="1332687"/>
            <a:chExt cx="5931381" cy="5597273"/>
          </a:xfrm>
        </p:grpSpPr>
        <p:grpSp>
          <p:nvGrpSpPr>
            <p:cNvPr id="4" name="Group 2">
              <a:extLst>
                <a:ext uri="{FF2B5EF4-FFF2-40B4-BE49-F238E27FC236}">
                  <a16:creationId xmlns="" xmlns:a16="http://schemas.microsoft.com/office/drawing/2014/main" id="{6CB27711-1C62-4530-8DB1-4DBE9992E4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23260" y="3847287"/>
              <a:ext cx="3829050" cy="555625"/>
              <a:chOff x="1248" y="1440"/>
              <a:chExt cx="3216" cy="350"/>
            </a:xfrm>
          </p:grpSpPr>
          <p:sp>
            <p:nvSpPr>
              <p:cNvPr id="5" name="Line 3">
                <a:extLst>
                  <a:ext uri="{FF2B5EF4-FFF2-40B4-BE49-F238E27FC236}">
                    <a16:creationId xmlns="" xmlns:a16="http://schemas.microsoft.com/office/drawing/2014/main" id="{DD4048D0-5545-4B80-AE10-E22ADBBEF53F}"/>
                  </a:ext>
                </a:extLst>
              </p:cNvPr>
              <p:cNvSpPr>
                <a:spLocks noChangeShapeType="1"/>
              </p:cNvSpPr>
              <p:nvPr/>
            </p:nvSpPr>
            <p:spPr bwMode="gray">
              <a:xfrm>
                <a:off x="1440" y="1790"/>
                <a:ext cx="3024" cy="0"/>
              </a:xfrm>
              <a:prstGeom prst="line">
                <a:avLst/>
              </a:prstGeom>
              <a:noFill/>
              <a:ln w="25400">
                <a:solidFill>
                  <a:srgbClr val="969696"/>
                </a:solidFill>
                <a:prstDash val="sysDot"/>
                <a:round/>
                <a:headEnd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" name="Rectangle 4">
                <a:extLst>
                  <a:ext uri="{FF2B5EF4-FFF2-40B4-BE49-F238E27FC236}">
                    <a16:creationId xmlns="" xmlns:a16="http://schemas.microsoft.com/office/drawing/2014/main" id="{80CA1BD2-0DFA-418C-AA2C-0F18D7FA069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3419336">
                <a:off x="1261" y="1427"/>
                <a:ext cx="302" cy="328"/>
              </a:xfrm>
              <a:prstGeom prst="rect">
                <a:avLst/>
              </a:prstGeom>
              <a:gradFill rotWithShape="1">
                <a:gsLst>
                  <a:gs pos="0">
                    <a:srgbClr val="FF7C80"/>
                  </a:gs>
                  <a:gs pos="100000">
                    <a:srgbClr val="FF7C8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effectLst/>
              <a:scene3d>
                <a:camera prst="legacyPerspectiveFront">
                  <a:rot lat="0" lon="1500000" rev="0"/>
                </a:camera>
                <a:lightRig rig="legacyFlat4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7C80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600"/>
              </a:p>
            </p:txBody>
          </p:sp>
          <p:sp>
            <p:nvSpPr>
              <p:cNvPr id="8" name="Text Box 6">
                <a:extLst>
                  <a:ext uri="{FF2B5EF4-FFF2-40B4-BE49-F238E27FC236}">
                    <a16:creationId xmlns="" xmlns:a16="http://schemas.microsoft.com/office/drawing/2014/main" id="{6CE89B9D-CED5-47CD-8CDE-BF0727CC051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296" y="1454"/>
                <a:ext cx="264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000" b="1">
                    <a:solidFill>
                      <a:srgbClr val="FFFFFF"/>
                    </a:solidFill>
                  </a:rPr>
                  <a:t>4</a:t>
                </a:r>
              </a:p>
            </p:txBody>
          </p:sp>
        </p:grpSp>
        <p:grpSp>
          <p:nvGrpSpPr>
            <p:cNvPr id="9" name="Group 7">
              <a:extLst>
                <a:ext uri="{FF2B5EF4-FFF2-40B4-BE49-F238E27FC236}">
                  <a16:creationId xmlns="" xmlns:a16="http://schemas.microsoft.com/office/drawing/2014/main" id="{925ADFE4-22CC-47BD-8701-FD0A40306D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23260" y="1332687"/>
              <a:ext cx="3829050" cy="555625"/>
              <a:chOff x="1248" y="2030"/>
              <a:chExt cx="3216" cy="350"/>
            </a:xfrm>
          </p:grpSpPr>
          <p:sp>
            <p:nvSpPr>
              <p:cNvPr id="10" name="Line 8">
                <a:extLst>
                  <a:ext uri="{FF2B5EF4-FFF2-40B4-BE49-F238E27FC236}">
                    <a16:creationId xmlns="" xmlns:a16="http://schemas.microsoft.com/office/drawing/2014/main" id="{1E27D42A-58DF-4661-8D3B-485C173A7211}"/>
                  </a:ext>
                </a:extLst>
              </p:cNvPr>
              <p:cNvSpPr>
                <a:spLocks noChangeShapeType="1"/>
              </p:cNvSpPr>
              <p:nvPr/>
            </p:nvSpPr>
            <p:spPr bwMode="gray">
              <a:xfrm>
                <a:off x="1440" y="2380"/>
                <a:ext cx="3024" cy="0"/>
              </a:xfrm>
              <a:prstGeom prst="line">
                <a:avLst/>
              </a:prstGeom>
              <a:noFill/>
              <a:ln w="25400">
                <a:solidFill>
                  <a:srgbClr val="969696"/>
                </a:solidFill>
                <a:prstDash val="sysDot"/>
                <a:round/>
                <a:headEnd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1" name="Rectangle 9">
                <a:extLst>
                  <a:ext uri="{FF2B5EF4-FFF2-40B4-BE49-F238E27FC236}">
                    <a16:creationId xmlns="" xmlns:a16="http://schemas.microsoft.com/office/drawing/2014/main" id="{34D15C2A-CB80-430E-868E-1A51D968600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3419336">
                <a:off x="1261" y="2017"/>
                <a:ext cx="302" cy="328"/>
              </a:xfrm>
              <a:prstGeom prst="rect">
                <a:avLst/>
              </a:prstGeom>
              <a:gradFill rotWithShape="1">
                <a:gsLst>
                  <a:gs pos="0">
                    <a:srgbClr val="99CC00"/>
                  </a:gs>
                  <a:gs pos="100000">
                    <a:srgbClr val="99CC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effectLst/>
              <a:scene3d>
                <a:camera prst="legacyPerspectiveFront">
                  <a:rot lat="0" lon="1500000" rev="0"/>
                </a:camera>
                <a:lightRig rig="legacyFlat4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99CC00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600"/>
              </a:p>
            </p:txBody>
          </p:sp>
          <p:sp>
            <p:nvSpPr>
              <p:cNvPr id="12" name="Text Box 10">
                <a:extLst>
                  <a:ext uri="{FF2B5EF4-FFF2-40B4-BE49-F238E27FC236}">
                    <a16:creationId xmlns="" xmlns:a16="http://schemas.microsoft.com/office/drawing/2014/main" id="{D72A926C-0EA1-4346-9415-8BA65C996F74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256" y="2072"/>
                <a:ext cx="155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Text Box 11">
                <a:extLst>
                  <a:ext uri="{FF2B5EF4-FFF2-40B4-BE49-F238E27FC236}">
                    <a16:creationId xmlns="" xmlns:a16="http://schemas.microsoft.com/office/drawing/2014/main" id="{FCA29A9A-48C1-444D-A507-19EDE1197B25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296" y="2044"/>
                <a:ext cx="264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000" b="1">
                    <a:solidFill>
                      <a:srgbClr val="FFFFFF"/>
                    </a:solidFill>
                  </a:rPr>
                  <a:t>1</a:t>
                </a:r>
              </a:p>
            </p:txBody>
          </p:sp>
        </p:grpSp>
        <p:grpSp>
          <p:nvGrpSpPr>
            <p:cNvPr id="14" name="Group 12">
              <a:extLst>
                <a:ext uri="{FF2B5EF4-FFF2-40B4-BE49-F238E27FC236}">
                  <a16:creationId xmlns="" xmlns:a16="http://schemas.microsoft.com/office/drawing/2014/main" id="{CDC6E700-C8F4-4B55-BD81-E23B3F1057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23260" y="2170887"/>
              <a:ext cx="3829050" cy="555625"/>
              <a:chOff x="1248" y="2640"/>
              <a:chExt cx="3216" cy="350"/>
            </a:xfrm>
          </p:grpSpPr>
          <p:sp>
            <p:nvSpPr>
              <p:cNvPr id="15" name="Line 13">
                <a:extLst>
                  <a:ext uri="{FF2B5EF4-FFF2-40B4-BE49-F238E27FC236}">
                    <a16:creationId xmlns="" xmlns:a16="http://schemas.microsoft.com/office/drawing/2014/main" id="{2558DEC8-CD45-4E0C-8D69-880A06D83F15}"/>
                  </a:ext>
                </a:extLst>
              </p:cNvPr>
              <p:cNvSpPr>
                <a:spLocks noChangeShapeType="1"/>
              </p:cNvSpPr>
              <p:nvPr/>
            </p:nvSpPr>
            <p:spPr bwMode="gray">
              <a:xfrm>
                <a:off x="1440" y="2990"/>
                <a:ext cx="3024" cy="0"/>
              </a:xfrm>
              <a:prstGeom prst="line">
                <a:avLst/>
              </a:prstGeom>
              <a:noFill/>
              <a:ln w="25400">
                <a:solidFill>
                  <a:srgbClr val="969696"/>
                </a:solidFill>
                <a:prstDash val="sysDot"/>
                <a:round/>
                <a:headEnd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6" name="Rectangle 14">
                <a:extLst>
                  <a:ext uri="{FF2B5EF4-FFF2-40B4-BE49-F238E27FC236}">
                    <a16:creationId xmlns="" xmlns:a16="http://schemas.microsoft.com/office/drawing/2014/main" id="{5CEF1212-CC1D-410D-A6C5-901DD1BC894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3419336">
                <a:off x="1261" y="2627"/>
                <a:ext cx="302" cy="328"/>
              </a:xfrm>
              <a:prstGeom prst="rect">
                <a:avLst/>
              </a:prstGeom>
              <a:gradFill rotWithShape="1">
                <a:gsLst>
                  <a:gs pos="0">
                    <a:srgbClr val="006699"/>
                  </a:gs>
                  <a:gs pos="100000">
                    <a:srgbClr val="006699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effectLst/>
              <a:scene3d>
                <a:camera prst="legacyPerspectiveFront">
                  <a:rot lat="0" lon="1500000" rev="0"/>
                </a:camera>
                <a:lightRig rig="legacyFlat4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006699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600"/>
              </a:p>
            </p:txBody>
          </p:sp>
          <p:sp>
            <p:nvSpPr>
              <p:cNvPr id="18" name="Text Box 16">
                <a:extLst>
                  <a:ext uri="{FF2B5EF4-FFF2-40B4-BE49-F238E27FC236}">
                    <a16:creationId xmlns="" xmlns:a16="http://schemas.microsoft.com/office/drawing/2014/main" id="{246FB264-3CAC-4990-A36E-7F8409B93EF7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296" y="2654"/>
                <a:ext cx="264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000" b="1">
                    <a:solidFill>
                      <a:srgbClr val="FFFFFF"/>
                    </a:solidFill>
                  </a:rPr>
                  <a:t>2</a:t>
                </a:r>
              </a:p>
            </p:txBody>
          </p:sp>
        </p:grpSp>
        <p:grpSp>
          <p:nvGrpSpPr>
            <p:cNvPr id="19" name="Group 17">
              <a:extLst>
                <a:ext uri="{FF2B5EF4-FFF2-40B4-BE49-F238E27FC236}">
                  <a16:creationId xmlns="" xmlns:a16="http://schemas.microsoft.com/office/drawing/2014/main" id="{2EBE46C7-67B7-4898-A0C6-B7437AA245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23260" y="3009087"/>
              <a:ext cx="3829050" cy="555625"/>
              <a:chOff x="1248" y="3230"/>
              <a:chExt cx="3216" cy="350"/>
            </a:xfrm>
          </p:grpSpPr>
          <p:sp>
            <p:nvSpPr>
              <p:cNvPr id="20" name="Line 18">
                <a:extLst>
                  <a:ext uri="{FF2B5EF4-FFF2-40B4-BE49-F238E27FC236}">
                    <a16:creationId xmlns="" xmlns:a16="http://schemas.microsoft.com/office/drawing/2014/main" id="{C0D5EB45-833A-4858-9514-38A2F1E7DA75}"/>
                  </a:ext>
                </a:extLst>
              </p:cNvPr>
              <p:cNvSpPr>
                <a:spLocks noChangeShapeType="1"/>
              </p:cNvSpPr>
              <p:nvPr/>
            </p:nvSpPr>
            <p:spPr bwMode="gray">
              <a:xfrm>
                <a:off x="1441" y="3579"/>
                <a:ext cx="3023" cy="1"/>
              </a:xfrm>
              <a:prstGeom prst="line">
                <a:avLst/>
              </a:prstGeom>
              <a:noFill/>
              <a:ln w="25400">
                <a:solidFill>
                  <a:srgbClr val="969696"/>
                </a:solidFill>
                <a:prstDash val="sysDot"/>
                <a:round/>
                <a:headEnd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1" name="Rectangle 19">
                <a:extLst>
                  <a:ext uri="{FF2B5EF4-FFF2-40B4-BE49-F238E27FC236}">
                    <a16:creationId xmlns="" xmlns:a16="http://schemas.microsoft.com/office/drawing/2014/main" id="{2358D659-68E6-444B-970A-B3CD092BD0C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3419336">
                <a:off x="1261" y="3217"/>
                <a:ext cx="302" cy="328"/>
              </a:xfrm>
              <a:prstGeom prst="rect">
                <a:avLst/>
              </a:prstGeom>
              <a:gradFill rotWithShape="1">
                <a:gsLst>
                  <a:gs pos="0">
                    <a:srgbClr val="FF9933"/>
                  </a:gs>
                  <a:gs pos="100000">
                    <a:srgbClr val="FF9933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effectLst/>
              <a:scene3d>
                <a:camera prst="legacyPerspectiveFront">
                  <a:rot lat="0" lon="1500000" rev="0"/>
                </a:camera>
                <a:lightRig rig="legacyFlat4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FF9933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600"/>
              </a:p>
            </p:txBody>
          </p:sp>
          <p:sp>
            <p:nvSpPr>
              <p:cNvPr id="23" name="Text Box 21">
                <a:extLst>
                  <a:ext uri="{FF2B5EF4-FFF2-40B4-BE49-F238E27FC236}">
                    <a16:creationId xmlns="" xmlns:a16="http://schemas.microsoft.com/office/drawing/2014/main" id="{CBDE740B-B840-4EA5-BE2C-5C56368EFE79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296" y="3244"/>
                <a:ext cx="264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000" b="1">
                    <a:solidFill>
                      <a:srgbClr val="FFFFFF"/>
                    </a:solidFill>
                  </a:rPr>
                  <a:t>3</a:t>
                </a:r>
              </a:p>
            </p:txBody>
          </p:sp>
        </p:grpSp>
        <p:grpSp>
          <p:nvGrpSpPr>
            <p:cNvPr id="24" name="Group 22">
              <a:extLst>
                <a:ext uri="{FF2B5EF4-FFF2-40B4-BE49-F238E27FC236}">
                  <a16:creationId xmlns="" xmlns:a16="http://schemas.microsoft.com/office/drawing/2014/main" id="{0FFE4BE6-7FCC-47C4-9EB0-D4756CA0C9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23260" y="4707712"/>
              <a:ext cx="3829050" cy="555625"/>
              <a:chOff x="1248" y="3230"/>
              <a:chExt cx="3216" cy="350"/>
            </a:xfrm>
          </p:grpSpPr>
          <p:sp>
            <p:nvSpPr>
              <p:cNvPr id="25" name="Line 23">
                <a:extLst>
                  <a:ext uri="{FF2B5EF4-FFF2-40B4-BE49-F238E27FC236}">
                    <a16:creationId xmlns="" xmlns:a16="http://schemas.microsoft.com/office/drawing/2014/main" id="{1E0DD0E0-E498-4668-9D44-0F13AE11B432}"/>
                  </a:ext>
                </a:extLst>
              </p:cNvPr>
              <p:cNvSpPr>
                <a:spLocks noChangeShapeType="1"/>
              </p:cNvSpPr>
              <p:nvPr/>
            </p:nvSpPr>
            <p:spPr bwMode="gray">
              <a:xfrm>
                <a:off x="1440" y="3580"/>
                <a:ext cx="3024" cy="0"/>
              </a:xfrm>
              <a:prstGeom prst="line">
                <a:avLst/>
              </a:prstGeom>
              <a:noFill/>
              <a:ln w="25400">
                <a:solidFill>
                  <a:srgbClr val="969696"/>
                </a:solidFill>
                <a:prstDash val="sysDot"/>
                <a:round/>
                <a:headEnd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6" name="Rectangle 24">
                <a:extLst>
                  <a:ext uri="{FF2B5EF4-FFF2-40B4-BE49-F238E27FC236}">
                    <a16:creationId xmlns="" xmlns:a16="http://schemas.microsoft.com/office/drawing/2014/main" id="{2C4F69E0-9F37-427E-93FF-05B544A680F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3419336">
                <a:off x="1261" y="3217"/>
                <a:ext cx="302" cy="328"/>
              </a:xfrm>
              <a:prstGeom prst="rect">
                <a:avLst/>
              </a:prstGeom>
              <a:gradFill rotWithShape="1">
                <a:gsLst>
                  <a:gs pos="0">
                    <a:srgbClr val="990099"/>
                  </a:gs>
                  <a:gs pos="100000">
                    <a:srgbClr val="990099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effectLst/>
              <a:scene3d>
                <a:camera prst="legacyPerspectiveFront">
                  <a:rot lat="0" lon="1500000" rev="0"/>
                </a:camera>
                <a:lightRig rig="legacyFlat4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990099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600"/>
              </a:p>
            </p:txBody>
          </p:sp>
          <p:sp>
            <p:nvSpPr>
              <p:cNvPr id="28" name="Text Box 26">
                <a:extLst>
                  <a:ext uri="{FF2B5EF4-FFF2-40B4-BE49-F238E27FC236}">
                    <a16:creationId xmlns="" xmlns:a16="http://schemas.microsoft.com/office/drawing/2014/main" id="{587637FB-C7E3-4B1A-8EBA-9B9E2D5E8994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296" y="3244"/>
                <a:ext cx="264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000" b="1">
                    <a:solidFill>
                      <a:srgbClr val="FFFFFF"/>
                    </a:solidFill>
                  </a:rPr>
                  <a:t>5</a:t>
                </a:r>
              </a:p>
            </p:txBody>
          </p:sp>
        </p:grpSp>
        <p:sp>
          <p:nvSpPr>
            <p:cNvPr id="34" name="Text Box 15">
              <a:extLst>
                <a:ext uri="{FF2B5EF4-FFF2-40B4-BE49-F238E27FC236}">
                  <a16:creationId xmlns="" xmlns:a16="http://schemas.microsoft.com/office/drawing/2014/main" id="{CA38C0CB-A47C-4384-852C-57FEE50B6A0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271905" y="1334662"/>
              <a:ext cx="3700757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000" dirty="0" smtClean="0">
                  <a:solidFill>
                    <a:srgbClr val="000000"/>
                  </a:solidFill>
                </a:rPr>
                <a:t>Мастерская по столярному делу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35" name="Text Box 15">
              <a:extLst>
                <a:ext uri="{FF2B5EF4-FFF2-40B4-BE49-F238E27FC236}">
                  <a16:creationId xmlns="" xmlns:a16="http://schemas.microsoft.com/office/drawing/2014/main" id="{CA38C0CB-A47C-4384-852C-57FEE50B6A0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04661" y="2179767"/>
              <a:ext cx="3554499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000" dirty="0" smtClean="0">
                  <a:solidFill>
                    <a:srgbClr val="000000"/>
                  </a:solidFill>
                </a:rPr>
                <a:t>Мастерская по швейному делу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36" name="Text Box 15">
              <a:extLst>
                <a:ext uri="{FF2B5EF4-FFF2-40B4-BE49-F238E27FC236}">
                  <a16:creationId xmlns="" xmlns:a16="http://schemas.microsoft.com/office/drawing/2014/main" id="{CA38C0CB-A47C-4384-852C-57FEE50B6A0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04662" y="3865046"/>
              <a:ext cx="3079176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000" dirty="0" smtClean="0">
                  <a:solidFill>
                    <a:srgbClr val="000000"/>
                  </a:solidFill>
                </a:rPr>
                <a:t>Кабинет учителя-логопеда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37" name="Text Box 15">
              <a:extLst>
                <a:ext uri="{FF2B5EF4-FFF2-40B4-BE49-F238E27FC236}">
                  <a16:creationId xmlns="" xmlns:a16="http://schemas.microsoft.com/office/drawing/2014/main" id="{CA38C0CB-A47C-4384-852C-57FEE50B6A0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04662" y="3031312"/>
              <a:ext cx="3396892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000" dirty="0" smtClean="0">
                  <a:solidFill>
                    <a:srgbClr val="000000"/>
                  </a:solidFill>
                </a:rPr>
                <a:t>Кабинеты начальных классов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38" name="Text Box 15">
              <a:extLst>
                <a:ext uri="{FF2B5EF4-FFF2-40B4-BE49-F238E27FC236}">
                  <a16:creationId xmlns="" xmlns:a16="http://schemas.microsoft.com/office/drawing/2014/main" id="{CA38C0CB-A47C-4384-852C-57FEE50B6A0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95473" y="4716592"/>
              <a:ext cx="3317062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000" dirty="0" smtClean="0">
                  <a:solidFill>
                    <a:srgbClr val="000000"/>
                  </a:solidFill>
                </a:rPr>
                <a:t>Игровая комната для друзей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39" name="Group 22">
              <a:extLst>
                <a:ext uri="{FF2B5EF4-FFF2-40B4-BE49-F238E27FC236}">
                  <a16:creationId xmlns="" xmlns:a16="http://schemas.microsoft.com/office/drawing/2014/main" id="{0FFE4BE6-7FCC-47C4-9EB0-D4756CA0C9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23261" y="5551773"/>
              <a:ext cx="3829050" cy="555625"/>
              <a:chOff x="1248" y="3230"/>
              <a:chExt cx="3216" cy="350"/>
            </a:xfrm>
          </p:grpSpPr>
          <p:sp>
            <p:nvSpPr>
              <p:cNvPr id="40" name="Line 23">
                <a:extLst>
                  <a:ext uri="{FF2B5EF4-FFF2-40B4-BE49-F238E27FC236}">
                    <a16:creationId xmlns="" xmlns:a16="http://schemas.microsoft.com/office/drawing/2014/main" id="{1E0DD0E0-E498-4668-9D44-0F13AE11B432}"/>
                  </a:ext>
                </a:extLst>
              </p:cNvPr>
              <p:cNvSpPr>
                <a:spLocks noChangeShapeType="1"/>
              </p:cNvSpPr>
              <p:nvPr/>
            </p:nvSpPr>
            <p:spPr bwMode="gray">
              <a:xfrm>
                <a:off x="1440" y="3580"/>
                <a:ext cx="3024" cy="0"/>
              </a:xfrm>
              <a:prstGeom prst="line">
                <a:avLst/>
              </a:prstGeom>
              <a:noFill/>
              <a:ln w="25400">
                <a:solidFill>
                  <a:srgbClr val="969696"/>
                </a:solidFill>
                <a:prstDash val="sysDot"/>
                <a:round/>
                <a:headEnd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41" name="Rectangle 24">
                <a:extLst>
                  <a:ext uri="{FF2B5EF4-FFF2-40B4-BE49-F238E27FC236}">
                    <a16:creationId xmlns="" xmlns:a16="http://schemas.microsoft.com/office/drawing/2014/main" id="{2C4F69E0-9F37-427E-93FF-05B544A680F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3419336">
                <a:off x="1261" y="3217"/>
                <a:ext cx="302" cy="328"/>
              </a:xfrm>
              <a:prstGeom prst="rect">
                <a:avLst/>
              </a:prstGeom>
              <a:gradFill rotWithShape="1">
                <a:gsLst>
                  <a:gs pos="0">
                    <a:srgbClr val="990099"/>
                  </a:gs>
                  <a:gs pos="100000">
                    <a:srgbClr val="990099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effectLst/>
              <a:scene3d>
                <a:camera prst="legacyPerspectiveFront">
                  <a:rot lat="0" lon="1500000" rev="0"/>
                </a:camera>
                <a:lightRig rig="legacyFlat4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990099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600"/>
              </a:p>
            </p:txBody>
          </p:sp>
          <p:sp>
            <p:nvSpPr>
              <p:cNvPr id="42" name="Text Box 26">
                <a:extLst>
                  <a:ext uri="{FF2B5EF4-FFF2-40B4-BE49-F238E27FC236}">
                    <a16:creationId xmlns="" xmlns:a16="http://schemas.microsoft.com/office/drawing/2014/main" id="{587637FB-C7E3-4B1A-8EBA-9B9E2D5E8994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296" y="3244"/>
                <a:ext cx="264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sz="2000" b="1" dirty="0" smtClean="0">
                    <a:solidFill>
                      <a:srgbClr val="FFFFFF"/>
                    </a:solidFill>
                  </a:rPr>
                  <a:t>6</a:t>
                </a:r>
                <a:endParaRPr lang="en-US" sz="2000" b="1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3" name="Text Box 15">
              <a:extLst>
                <a:ext uri="{FF2B5EF4-FFF2-40B4-BE49-F238E27FC236}">
                  <a16:creationId xmlns="" xmlns:a16="http://schemas.microsoft.com/office/drawing/2014/main" id="{CA38C0CB-A47C-4384-852C-57FEE50B6A0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95473" y="5560653"/>
              <a:ext cx="3311163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000" dirty="0" smtClean="0">
                  <a:solidFill>
                    <a:srgbClr val="000000"/>
                  </a:solidFill>
                </a:rPr>
                <a:t>Лаборатория робототехники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  <p:grpSp>
          <p:nvGrpSpPr>
            <p:cNvPr id="46" name="Group 22">
              <a:extLst>
                <a:ext uri="{FF2B5EF4-FFF2-40B4-BE49-F238E27FC236}">
                  <a16:creationId xmlns="" xmlns:a16="http://schemas.microsoft.com/office/drawing/2014/main" id="{0FFE4BE6-7FCC-47C4-9EB0-D4756CA0C9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04973" y="6374335"/>
              <a:ext cx="3829050" cy="555625"/>
              <a:chOff x="1248" y="3230"/>
              <a:chExt cx="3216" cy="350"/>
            </a:xfrm>
          </p:grpSpPr>
          <p:sp>
            <p:nvSpPr>
              <p:cNvPr id="47" name="Line 23">
                <a:extLst>
                  <a:ext uri="{FF2B5EF4-FFF2-40B4-BE49-F238E27FC236}">
                    <a16:creationId xmlns="" xmlns:a16="http://schemas.microsoft.com/office/drawing/2014/main" id="{1E0DD0E0-E498-4668-9D44-0F13AE11B432}"/>
                  </a:ext>
                </a:extLst>
              </p:cNvPr>
              <p:cNvSpPr>
                <a:spLocks noChangeShapeType="1"/>
              </p:cNvSpPr>
              <p:nvPr/>
            </p:nvSpPr>
            <p:spPr bwMode="gray">
              <a:xfrm>
                <a:off x="1440" y="3580"/>
                <a:ext cx="3024" cy="0"/>
              </a:xfrm>
              <a:prstGeom prst="line">
                <a:avLst/>
              </a:prstGeom>
              <a:noFill/>
              <a:ln w="25400">
                <a:solidFill>
                  <a:srgbClr val="969696"/>
                </a:solidFill>
                <a:prstDash val="sysDot"/>
                <a:round/>
                <a:headEnd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48" name="Rectangle 24">
                <a:extLst>
                  <a:ext uri="{FF2B5EF4-FFF2-40B4-BE49-F238E27FC236}">
                    <a16:creationId xmlns="" xmlns:a16="http://schemas.microsoft.com/office/drawing/2014/main" id="{2C4F69E0-9F37-427E-93FF-05B544A680F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3419336">
                <a:off x="1261" y="3217"/>
                <a:ext cx="302" cy="328"/>
              </a:xfrm>
              <a:prstGeom prst="rect">
                <a:avLst/>
              </a:prstGeom>
              <a:gradFill rotWithShape="1">
                <a:gsLst>
                  <a:gs pos="0">
                    <a:srgbClr val="990099"/>
                  </a:gs>
                  <a:gs pos="100000">
                    <a:srgbClr val="990099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effectLst/>
              <a:scene3d>
                <a:camera prst="legacyPerspectiveFront">
                  <a:rot lat="0" lon="1500000" rev="0"/>
                </a:camera>
                <a:lightRig rig="legacyFlat4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990099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sz="1600"/>
              </a:p>
            </p:txBody>
          </p:sp>
          <p:sp>
            <p:nvSpPr>
              <p:cNvPr id="49" name="Text Box 26">
                <a:extLst>
                  <a:ext uri="{FF2B5EF4-FFF2-40B4-BE49-F238E27FC236}">
                    <a16:creationId xmlns="" xmlns:a16="http://schemas.microsoft.com/office/drawing/2014/main" id="{587637FB-C7E3-4B1A-8EBA-9B9E2D5E8994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296" y="3244"/>
                <a:ext cx="264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ru-RU" sz="2000" b="1" dirty="0">
                    <a:solidFill>
                      <a:srgbClr val="FFFFFF"/>
                    </a:solidFill>
                  </a:rPr>
                  <a:t>7</a:t>
                </a:r>
                <a:endParaRPr lang="en-US" sz="2000" b="1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0" name="Text Box 15">
              <a:extLst>
                <a:ext uri="{FF2B5EF4-FFF2-40B4-BE49-F238E27FC236}">
                  <a16:creationId xmlns="" xmlns:a16="http://schemas.microsoft.com/office/drawing/2014/main" id="{CA38C0CB-A47C-4384-852C-57FEE50B6A0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377185" y="6383215"/>
              <a:ext cx="5159169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2000" dirty="0" smtClean="0">
                  <a:solidFill>
                    <a:srgbClr val="000000"/>
                  </a:solidFill>
                </a:rPr>
                <a:t>Кабинет лечебной (адаптивной) физкультуры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51" name="Таблица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034990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2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3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65"/>
    </mc:Choice>
    <mc:Fallback xmlns="">
      <p:transition spd="slow" advTm="796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1258218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Финансовое обеспечение деятельности учреждения 2020 и 2021годы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639409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645680814"/>
              </p:ext>
            </p:extLst>
          </p:nvPr>
        </p:nvGraphicFramePr>
        <p:xfrm>
          <a:off x="440675" y="1944247"/>
          <a:ext cx="3922005" cy="4280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626397"/>
              </p:ext>
            </p:extLst>
          </p:nvPr>
        </p:nvGraphicFramePr>
        <p:xfrm>
          <a:off x="292630" y="1742844"/>
          <a:ext cx="8631913" cy="5089049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3001061"/>
                <a:gridCol w="1125288"/>
                <a:gridCol w="1249636"/>
                <a:gridCol w="1125288"/>
                <a:gridCol w="1125288"/>
                <a:gridCol w="1005352"/>
              </a:tblGrid>
              <a:tr h="427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РАСХОДЫ   075 0702 1220221040</a:t>
                      </a:r>
                      <a:endParaRPr lang="ru-RU" sz="11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СТАТЬЯ КОСГУ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Лимиты. Начало 2020 года</a:t>
                      </a:r>
                      <a:endParaRPr lang="ru-RU" sz="11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2020 конец года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Лимиты. Начало </a:t>
                      </a:r>
                      <a:r>
                        <a:rPr lang="ru-RU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2021 </a:t>
                      </a:r>
                      <a:r>
                        <a:rPr lang="ru-RU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года</a:t>
                      </a:r>
                      <a:endParaRPr lang="ru-RU" sz="11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2021 </a:t>
                      </a:r>
                      <a:r>
                        <a:rPr lang="ru-RU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конец года</a:t>
                      </a:r>
                      <a:endParaRPr lang="ru-RU" sz="11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</a:tr>
              <a:tr h="20421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ВСЕГО ПО УЧРЕЖДЕНИЮ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115 097 130,00</a:t>
                      </a:r>
                      <a:endParaRPr lang="ru-RU" sz="11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113 725747,2</a:t>
                      </a:r>
                      <a:endParaRPr lang="ru-RU" sz="11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107 269 077,00</a:t>
                      </a:r>
                      <a:endParaRPr lang="ru-RU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/>
                          <a:cs typeface="Times New Roman"/>
                        </a:rPr>
                        <a:t>123</a:t>
                      </a:r>
                      <a:r>
                        <a:rPr lang="ru-RU" sz="10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/>
                          <a:cs typeface="Times New Roman"/>
                        </a:rPr>
                        <a:t> 265 189,14</a:t>
                      </a:r>
                      <a:endParaRPr lang="ru-RU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</a:tr>
              <a:tr h="2139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Заработная плата</a:t>
                      </a:r>
                      <a:endParaRPr lang="ru-RU" sz="11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111 211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55 476 520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56075770</a:t>
                      </a:r>
                      <a:endParaRPr lang="ru-RU" sz="11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56 545 207</a:t>
                      </a:r>
                      <a:endParaRPr lang="ru-RU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/>
                          <a:cs typeface="Times New Roman"/>
                        </a:rPr>
                        <a:t>63 048 108,1</a:t>
                      </a:r>
                      <a:endParaRPr lang="ru-RU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</a:tr>
              <a:tr h="2190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Начисления на выплаты по оплате труда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119 213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16 750 030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16871000</a:t>
                      </a:r>
                      <a:endParaRPr lang="ru-RU" sz="11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17 072 770</a:t>
                      </a:r>
                      <a:endParaRPr lang="ru-RU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18 908 586,2</a:t>
                      </a:r>
                      <a:endParaRPr lang="ru-RU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</a:tr>
              <a:tr h="427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Социальные пособия и компенсации персоналу в денежной форме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111 266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171 000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231000</a:t>
                      </a:r>
                      <a:endParaRPr lang="ru-RU" sz="11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/>
                          <a:cs typeface="Times New Roman"/>
                        </a:rPr>
                        <a:t>171 000</a:t>
                      </a:r>
                      <a:endParaRPr lang="ru-RU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322 264,4</a:t>
                      </a:r>
                      <a:endParaRPr lang="ru-RU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</a:tr>
              <a:tr h="427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Прочие несоциальные выплаты персоналу в денежной форме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112 212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12600</a:t>
                      </a:r>
                      <a:endParaRPr lang="ru-RU" sz="11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/>
                          <a:cs typeface="Times New Roman"/>
                        </a:rPr>
                        <a:t>0</a:t>
                      </a:r>
                      <a:endParaRPr lang="ru-RU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0</a:t>
                      </a:r>
                      <a:endParaRPr lang="ru-RU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</a:tr>
              <a:tr h="427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Прочие несоциальные выплаты персоналу в натуральной форме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112 214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1 560 040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417420</a:t>
                      </a:r>
                      <a:endParaRPr lang="ru-RU" sz="11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1 560 040</a:t>
                      </a:r>
                      <a:endParaRPr lang="ru-RU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2 179 036,51</a:t>
                      </a:r>
                      <a:endParaRPr lang="ru-RU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</a:tr>
              <a:tr h="2139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Услуги связи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242 221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304 490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304490</a:t>
                      </a:r>
                      <a:endParaRPr lang="ru-RU" sz="11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/>
                          <a:cs typeface="Times New Roman"/>
                        </a:rPr>
                        <a:t>152 245,00</a:t>
                      </a:r>
                      <a:endParaRPr lang="ru-RU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314 245,0</a:t>
                      </a:r>
                      <a:endParaRPr lang="ru-RU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</a:tr>
              <a:tr h="2139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Транспортные услуги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244 222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ru-RU" sz="11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0</a:t>
                      </a:r>
                      <a:endParaRPr lang="ru-RU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0</a:t>
                      </a:r>
                      <a:endParaRPr lang="ru-RU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</a:tr>
              <a:tr h="17011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Коммунальные услуги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244 223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9 471 970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9471970</a:t>
                      </a:r>
                      <a:endParaRPr lang="ru-RU" sz="11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/>
                          <a:cs typeface="Times New Roman"/>
                        </a:rPr>
                        <a:t>9 471 967,10</a:t>
                      </a:r>
                      <a:endParaRPr lang="ru-RU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280 600,0</a:t>
                      </a:r>
                    </a:p>
                  </a:txBody>
                  <a:tcPr marL="38612" marR="38612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1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/>
                          <a:cs typeface="Times New Roman"/>
                        </a:rPr>
                        <a:t>247 223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7 791 367,1</a:t>
                      </a:r>
                    </a:p>
                  </a:txBody>
                  <a:tcPr marL="38612" marR="38612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190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Работы, услуги по содержанию имущества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242 225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ru-RU" sz="11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0</a:t>
                      </a:r>
                      <a:endParaRPr lang="ru-RU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0</a:t>
                      </a:r>
                      <a:endParaRPr lang="ru-RU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</a:tr>
              <a:tr h="2190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Работы, услуги по содержанию имущества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244 225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6 178 530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7499884,77</a:t>
                      </a:r>
                      <a:endParaRPr lang="ru-RU" sz="11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/>
                          <a:cs typeface="Times New Roman"/>
                        </a:rPr>
                        <a:t>2 982 883,29</a:t>
                      </a:r>
                      <a:endParaRPr lang="ru-RU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8 292 028,07</a:t>
                      </a:r>
                      <a:endParaRPr lang="ru-RU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</a:tr>
              <a:tr h="2139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Прочие работы, услуги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112 226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ru-RU" sz="11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0</a:t>
                      </a:r>
                      <a:endParaRPr lang="ru-RU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0</a:t>
                      </a:r>
                      <a:endParaRPr lang="ru-RU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</a:tr>
              <a:tr h="2139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Прочие работы, услуги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242 226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50 000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50000</a:t>
                      </a:r>
                      <a:endParaRPr lang="ru-RU" sz="11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50 000</a:t>
                      </a:r>
                      <a:endParaRPr lang="ru-RU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50 000</a:t>
                      </a:r>
                      <a:endParaRPr lang="ru-RU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</a:tr>
              <a:tr h="2139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Прочие работы, услуги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244 226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16 899 390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14706458,74</a:t>
                      </a:r>
                      <a:endParaRPr lang="ru-RU" sz="11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16 899 390</a:t>
                      </a:r>
                      <a:endParaRPr lang="ru-RU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13 454 497,15</a:t>
                      </a:r>
                      <a:endParaRPr lang="ru-RU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</a:tr>
              <a:tr h="2139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Страхование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244 227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77 870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77870</a:t>
                      </a:r>
                      <a:endParaRPr lang="ru-RU" sz="11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/>
                          <a:cs typeface="Times New Roman"/>
                        </a:rPr>
                        <a:t>38 935,0</a:t>
                      </a:r>
                      <a:endParaRPr lang="ru-RU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319 030</a:t>
                      </a:r>
                      <a:endParaRPr lang="ru-RU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</a:tr>
              <a:tr h="2139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Монтажные работы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242 228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440169,3</a:t>
                      </a:r>
                      <a:endParaRPr lang="ru-RU" sz="11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0</a:t>
                      </a:r>
                      <a:endParaRPr lang="ru-RU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440169,3</a:t>
                      </a:r>
                      <a:endParaRPr lang="ru-RU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</a:tr>
              <a:tr h="427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Услуги, работы для целей капитальных вложений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244 228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ru-RU" sz="11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55268,4</a:t>
                      </a:r>
                      <a:endParaRPr lang="ru-RU" sz="11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0</a:t>
                      </a:r>
                      <a:endParaRPr lang="ru-RU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0</a:t>
                      </a:r>
                      <a:endParaRPr lang="ru-RU" sz="1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</a:tr>
            </a:tbl>
          </a:graphicData>
        </a:graphic>
      </p:graphicFrame>
      <p:pic>
        <p:nvPicPr>
          <p:cNvPr id="7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98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56"/>
    </mc:Choice>
    <mc:Fallback xmlns="">
      <p:transition spd="slow" advTm="9556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7695" y="819510"/>
            <a:ext cx="5829300" cy="112819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МАСТЕРСКАЯ ПО СТОЛЯРНОМУ ДЕЛУ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1696614"/>
            <a:ext cx="7200000" cy="5040000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4022487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36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0"/>
    </mc:Choice>
    <mc:Fallback xmlns="">
      <p:transition spd="slow" advTm="775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78" y="1708272"/>
            <a:ext cx="6615045" cy="5040000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387695" y="819510"/>
            <a:ext cx="5829300" cy="112819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МАСТЕРСКАЯ ПО СТОЛЯРНОМУ ДЕЛУ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829988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70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8"/>
    </mc:Choice>
    <mc:Fallback xmlns="">
      <p:transition spd="slow" advTm="6838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0847" y="920066"/>
            <a:ext cx="5829300" cy="112819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МАСТЕРСКАЯ ПО ШВЕЙНОМУ ДЕЛУ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07" y="1708272"/>
            <a:ext cx="7717186" cy="5040000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22651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30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17"/>
    </mc:Choice>
    <mc:Fallback xmlns="">
      <p:transition spd="slow" advTm="9817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96" y="1818000"/>
            <a:ext cx="7096842" cy="5040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460847" y="920066"/>
            <a:ext cx="5829300" cy="11281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МАСТЕРСКАЯ ПО ШВЕЙНОМУ ДЕЛУ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0667947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69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28"/>
    </mc:Choice>
    <mc:Fallback xmlns="">
      <p:transition spd="slow" advTm="15628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2079" y="859106"/>
            <a:ext cx="5829300" cy="112819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КАБИНЕТЫ НАЧАЛЬНЫХ КЛАССОВ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608" y="1708272"/>
            <a:ext cx="2671370" cy="504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246" y="1704729"/>
            <a:ext cx="2671370" cy="5040000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114886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3946" y="2338674"/>
            <a:ext cx="5043545" cy="377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9"/>
    </mc:Choice>
    <mc:Fallback xmlns="">
      <p:transition spd="slow" advTm="8189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3039" y="819510"/>
            <a:ext cx="5829300" cy="112819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КАБИНЕТ УЧИТЕЛЯ-ЛОГОПЕДА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50" y="2617048"/>
            <a:ext cx="4928119" cy="3278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84131" y="2617050"/>
            <a:ext cx="4928118" cy="3278475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216558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5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7"/>
    </mc:Choice>
    <mc:Fallback xmlns="">
      <p:transition spd="slow" advTm="5357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7350" y="859105"/>
            <a:ext cx="5829300" cy="112819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ЛАБОРАТОРИЯ ЕСТЕСТВЕННЫХ НАУК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00" y="1694688"/>
            <a:ext cx="6030601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5785811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8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0"/>
    </mc:Choice>
    <mc:Fallback xmlns="">
      <p:transition spd="slow" advTm="291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493" y="1706880"/>
            <a:ext cx="6155014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657350" y="859105"/>
            <a:ext cx="5829300" cy="11281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ЛАБОРАТОРИЯ ЕСТЕСТВЕННЫХ НАУК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91545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07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0"/>
    </mc:Choice>
    <mc:Fallback xmlns="">
      <p:transition spd="slow" advTm="575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7823" y="798146"/>
            <a:ext cx="6668355" cy="112819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«ИГРОВАЯ КОМНАТА ДЛЯ ДРУЗЕЙ»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615" y="1694688"/>
            <a:ext cx="6412770" cy="5040000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315275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08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8"/>
    </mc:Choice>
    <mc:Fallback xmlns="">
      <p:transition spd="slow" advTm="4228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35" y="1706878"/>
            <a:ext cx="6816330" cy="5040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237823" y="798146"/>
            <a:ext cx="6668355" cy="11281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«ИГРОВАЯ КОМНАТА ДЛЯ ДРУЗЕЙ»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9328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57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8"/>
    </mc:Choice>
    <mc:Fallback xmlns="">
      <p:transition spd="slow" advTm="3358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930306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394681426"/>
              </p:ext>
            </p:extLst>
          </p:nvPr>
        </p:nvGraphicFramePr>
        <p:xfrm>
          <a:off x="440675" y="1944247"/>
          <a:ext cx="3922005" cy="4280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7470515"/>
              </p:ext>
            </p:extLst>
          </p:nvPr>
        </p:nvGraphicFramePr>
        <p:xfrm>
          <a:off x="280928" y="1775803"/>
          <a:ext cx="8582140" cy="418871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983756"/>
                <a:gridCol w="1118801"/>
                <a:gridCol w="1242427"/>
                <a:gridCol w="1118801"/>
                <a:gridCol w="1118801"/>
                <a:gridCol w="999554"/>
              </a:tblGrid>
              <a:tr h="150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РАСХОДЫ   075 0702 1220221040</a:t>
                      </a:r>
                      <a:endParaRPr lang="ru-RU" sz="12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СТАТЬЯ КОСГУ</a:t>
                      </a:r>
                      <a:endParaRPr lang="ru-RU" sz="12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Лимиты. Начало 2020 года</a:t>
                      </a:r>
                      <a:endParaRPr lang="ru-RU" sz="12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2020 конец года</a:t>
                      </a:r>
                      <a:endParaRPr lang="ru-RU" sz="12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Лимиты. Начало </a:t>
                      </a:r>
                      <a:r>
                        <a:rPr lang="ru-RU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2021 </a:t>
                      </a:r>
                      <a:r>
                        <a:rPr lang="ru-RU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года</a:t>
                      </a:r>
                      <a:endParaRPr lang="ru-RU" sz="11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2021 </a:t>
                      </a:r>
                      <a:r>
                        <a:rPr lang="ru-RU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конец года</a:t>
                      </a:r>
                      <a:endParaRPr lang="ru-RU" sz="11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</a:tr>
              <a:tr h="7529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ВСЕГО ПО УЧРЕЖДЕНИЮ</a:t>
                      </a:r>
                      <a:endParaRPr lang="ru-RU" sz="12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115 097 130,00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113 725747,2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107 269 077,13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123</a:t>
                      </a:r>
                      <a:r>
                        <a:rPr lang="ru-RU" sz="1050" kern="12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 265 189,14</a:t>
                      </a:r>
                      <a:endParaRPr lang="ru-RU" sz="1050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</a:tr>
              <a:tr h="893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Пособия по социальной помощи населению в натуральной форме</a:t>
                      </a:r>
                      <a:endParaRPr lang="ru-RU" sz="12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323 263</a:t>
                      </a:r>
                      <a:endParaRPr lang="ru-RU" sz="12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515 640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412512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/>
                          <a:cs typeface="Times New Roman"/>
                        </a:rPr>
                        <a:t>436 136,9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</a:tr>
              <a:tr h="752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Налоги, пошлины и сборы</a:t>
                      </a:r>
                      <a:endParaRPr lang="ru-RU" sz="12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851 291</a:t>
                      </a:r>
                      <a:endParaRPr lang="ru-RU" sz="12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303 610</a:t>
                      </a:r>
                      <a:endParaRPr lang="ru-RU" sz="11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303610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/>
                          <a:cs typeface="Times New Roman"/>
                        </a:rPr>
                        <a:t>303 610,0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105 427,58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</a:tr>
              <a:tr h="752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Налоги, пошлины и сборы</a:t>
                      </a:r>
                      <a:endParaRPr lang="ru-RU" sz="12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852 291</a:t>
                      </a:r>
                      <a:endParaRPr lang="ru-RU" sz="12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30 000</a:t>
                      </a:r>
                      <a:endParaRPr lang="ru-RU" sz="11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54092,71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30 000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35 866,92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</a:tr>
              <a:tr h="178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Штрафы за нарушение законодательства о налогах и сборах, законодательства о страховых взносах</a:t>
                      </a:r>
                      <a:endParaRPr lang="ru-RU" sz="12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853 292</a:t>
                      </a:r>
                      <a:endParaRPr lang="ru-RU" sz="12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ru-RU" sz="11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1000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8000,0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</a:tr>
              <a:tr h="178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Штрафы за нарушение законодательства о закупках и нарушение условий контрактов (договоров)</a:t>
                      </a:r>
                      <a:endParaRPr lang="ru-RU" sz="12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853 293</a:t>
                      </a:r>
                      <a:endParaRPr lang="ru-RU" sz="12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ru-RU" sz="11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2364,35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705,5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</a:tr>
              <a:tr h="893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Для оплаты исполнительского сбора по постановлениям</a:t>
                      </a:r>
                      <a:endParaRPr lang="ru-RU" sz="12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853 295</a:t>
                      </a:r>
                      <a:endParaRPr lang="ru-RU" sz="12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ru-RU" sz="11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60835,46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60835,46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</a:tr>
              <a:tr h="893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Увеличение стоимости основных средств</a:t>
                      </a:r>
                      <a:endParaRPr lang="ru-RU" sz="12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242 310</a:t>
                      </a:r>
                      <a:endParaRPr lang="ru-RU" sz="12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ru-RU" sz="11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</a:tr>
              <a:tr h="893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Увеличение стоимости основных средств</a:t>
                      </a:r>
                      <a:endParaRPr lang="ru-RU" sz="12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244 310</a:t>
                      </a:r>
                      <a:endParaRPr lang="ru-RU" sz="12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ru-RU" sz="11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400000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680 000,0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</a:tr>
              <a:tr h="178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Увеличение стоимости лекарственных препаратов и материалов, применяемых в медицинских целях</a:t>
                      </a:r>
                      <a:endParaRPr lang="ru-RU" sz="12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244 341</a:t>
                      </a:r>
                      <a:endParaRPr lang="ru-RU" sz="12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402 950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702950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201 475,0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553 884,23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-1" y="1258218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Финансовое обеспечение деятельности учреждения 2020 и 2021годы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36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63"/>
    </mc:Choice>
    <mc:Fallback xmlns="">
      <p:transition spd="slow" advTm="6963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7350" y="761570"/>
            <a:ext cx="5829300" cy="112819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ЛАБОРАТОРИЯ РОБОТОТЕХНИКИ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538" y="1719072"/>
            <a:ext cx="7200924" cy="5040000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2148269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22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1"/>
    </mc:Choice>
    <mc:Fallback xmlns="">
      <p:transition spd="slow" advTm="2941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520" y="1732656"/>
            <a:ext cx="7753469" cy="5040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657350" y="761570"/>
            <a:ext cx="5829300" cy="11281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ЛАБОРАТОРИЯ РОБОТОТЕХНИКИ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790457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24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9"/>
    </mc:Choice>
    <mc:Fallback xmlns="">
      <p:transition spd="slow" advTm="3599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124" y="859106"/>
            <a:ext cx="7921752" cy="112819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КАБИНЕТ ЛЕЧЕБНОЙ (АДАПТИВНОЙ) ФИЗКУЛЬТУРЫ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39" y="1694688"/>
            <a:ext cx="7202923" cy="5040000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1305674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96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4"/>
    </mc:Choice>
    <mc:Fallback xmlns="">
      <p:transition spd="slow" advTm="3844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06" y="1744848"/>
            <a:ext cx="7385988" cy="5040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11124" y="859106"/>
            <a:ext cx="7921752" cy="11281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КАБИНЕТ ЛЕЧЕБНОЙ (АДАПТИВНОЙ) ФИЗКУЛЬТУРЫ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832235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3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5"/>
    </mc:Choice>
    <mc:Fallback xmlns="">
      <p:transition spd="slow" advTm="4285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Директор\Pictures\различные мероприятия\фото ОТКРЫТИЕ КАБИНЕТОВ ДОБРОШКОЛА\IMG-20211019-WA0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85" y="1458000"/>
            <a:ext cx="7215031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150654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79476" y="566498"/>
            <a:ext cx="8374380" cy="11281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Открытие кабинетов, оснащенных в рамках реализации ФП «Современная школа» НП «Образование», 19 октября 2021г.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487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3"/>
    </mc:Choice>
    <mc:Fallback xmlns="">
      <p:transition spd="slow" advTm="3513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C:\Users\Директор\Pictures\различные мероприятия\фото ОТКРЫТИЕ КАБИНЕТОВ ДОБРОШКОЛА\IMG-20211019-WA0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85" y="1458000"/>
            <a:ext cx="7215031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150654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79476" y="566498"/>
            <a:ext cx="8374380" cy="11281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Открытие кабинетов, оснащенных в рамках реализации ФП «Современная школа» НП «Образование», 19 октября 2021г.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110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7"/>
    </mc:Choice>
    <mc:Fallback xmlns="">
      <p:transition spd="slow" advTm="5367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491850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Директор\Pictures\различные мероприятия\фото ОТКРЫТИЕ КАБИНЕТОВ ДОБРОШКОЛА\IMG-20211019-WA0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85" y="1458000"/>
            <a:ext cx="7215031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379476" y="566498"/>
            <a:ext cx="8374380" cy="11281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Открытие кабинетов, оснащенных в рамках реализации ФП «Современная школа» НП «Образование», 19 октября 2021г.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78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8"/>
    </mc:Choice>
    <mc:Fallback xmlns="">
      <p:transition spd="slow" advTm="2178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C:\Users\Директор\Pictures\различные мероприятия\фото ОТКРЫТИЕ КАБИНЕТОВ ДОБРОШКОЛА\IMG-20211019-WA0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85" y="1458000"/>
            <a:ext cx="7215031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150654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79476" y="566498"/>
            <a:ext cx="8374380" cy="11281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Открытие кабинетов, оснащенных в рамках реализации ФП «Современная школа» НП «Образование», 19 октября 2021г.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102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2"/>
    </mc:Choice>
    <mc:Fallback xmlns="">
      <p:transition spd="slow" advTm="2562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C:\Users\Директор\Pictures\различные мероприятия\фото ОТКРЫТИЕ КАБИНЕТОВ ДОБРОШКОЛА\IMG-20211019-WA0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85" y="1458000"/>
            <a:ext cx="7215031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150654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79476" y="566498"/>
            <a:ext cx="8374380" cy="11281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Открытие кабинетов, оснащенных в рамках реализации ФП «Современная школа» НП «Образование», 19 октября 2021г.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936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2"/>
    </mc:Choice>
    <mc:Fallback xmlns="">
      <p:transition spd="slow" advTm="2182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:\Users\Директор\Pictures\различные мероприятия\фото ОТКРЫТИЕ КАБИНЕТОВ ДОБРОШКОЛА\IMG-20211020-WA0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1458000"/>
            <a:ext cx="72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150654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79476" y="566498"/>
            <a:ext cx="8374380" cy="11281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Открытие кабинетов, оснащенных в рамках реализации ФП «Современная школа» НП «Образование», 19 октября 2021г.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501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2"/>
    </mc:Choice>
    <mc:Fallback xmlns="">
      <p:transition spd="slow" advTm="5492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516470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064933905"/>
              </p:ext>
            </p:extLst>
          </p:nvPr>
        </p:nvGraphicFramePr>
        <p:xfrm>
          <a:off x="440675" y="1944247"/>
          <a:ext cx="3922005" cy="4280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63354"/>
              </p:ext>
            </p:extLst>
          </p:nvPr>
        </p:nvGraphicFramePr>
        <p:xfrm>
          <a:off x="308471" y="1796102"/>
          <a:ext cx="8582140" cy="418871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983756"/>
                <a:gridCol w="1118801"/>
                <a:gridCol w="1242427"/>
                <a:gridCol w="1118801"/>
                <a:gridCol w="1118801"/>
                <a:gridCol w="999554"/>
              </a:tblGrid>
              <a:tr h="150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РАСХОДЫ   075 0702 1220221040</a:t>
                      </a:r>
                      <a:endParaRPr lang="ru-RU" sz="12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СТАТЬЯ КОСГУ</a:t>
                      </a:r>
                      <a:endParaRPr lang="ru-RU" sz="12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Лимиты. Начало 2020 года</a:t>
                      </a:r>
                      <a:endParaRPr lang="ru-RU" sz="12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2020 конец года</a:t>
                      </a:r>
                      <a:endParaRPr lang="ru-RU" sz="12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Лимиты. Начало </a:t>
                      </a:r>
                      <a:r>
                        <a:rPr lang="ru-RU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2021 </a:t>
                      </a:r>
                      <a:r>
                        <a:rPr lang="ru-RU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года</a:t>
                      </a:r>
                      <a:endParaRPr lang="ru-RU" sz="11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2021 </a:t>
                      </a:r>
                      <a:r>
                        <a:rPr lang="ru-RU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конец года</a:t>
                      </a:r>
                      <a:endParaRPr lang="ru-RU" sz="11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38612" marR="38612" marT="0" marB="0" anchor="ctr"/>
                </a:tc>
              </a:tr>
              <a:tr h="7529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ВСЕГО ПО УЧРЕЖДЕНИЮ</a:t>
                      </a:r>
                      <a:endParaRPr lang="ru-RU" sz="12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115 097 130,00</a:t>
                      </a:r>
                      <a:endParaRPr lang="ru-RU" sz="12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113 725747,2</a:t>
                      </a:r>
                      <a:endParaRPr lang="ru-RU" sz="12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107 269</a:t>
                      </a:r>
                      <a:r>
                        <a:rPr lang="ru-RU" sz="11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077,13</a:t>
                      </a: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123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 265 189,14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</a:tr>
              <a:tr h="893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Увеличение стоимости горюче-смазочных материалов</a:t>
                      </a:r>
                      <a:endParaRPr lang="ru-RU" sz="12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244 343</a:t>
                      </a:r>
                      <a:endParaRPr lang="ru-RU" sz="12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814 770</a:t>
                      </a:r>
                      <a:endParaRPr lang="ru-RU" sz="12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792139,02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407 385,0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1 176 756,1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</a:tr>
              <a:tr h="893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Увеличение стоимости строительных материалов</a:t>
                      </a:r>
                      <a:endParaRPr lang="ru-RU" sz="12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244 344</a:t>
                      </a:r>
                      <a:endParaRPr lang="ru-RU" sz="12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</a:tr>
              <a:tr h="893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Увеличение стоимости мягкого инвентаря</a:t>
                      </a:r>
                      <a:endParaRPr lang="ru-RU" sz="12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244 345</a:t>
                      </a:r>
                      <a:endParaRPr lang="ru-RU" sz="12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5 080 870</a:t>
                      </a:r>
                      <a:endParaRPr lang="ru-RU" sz="12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3565954,31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1 270 225,010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2 568 593,91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</a:tr>
              <a:tr h="893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Увеличение стоимости прочих оборотных запасов (материалов)</a:t>
                      </a:r>
                      <a:endParaRPr lang="ru-RU" sz="12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242 346</a:t>
                      </a:r>
                      <a:endParaRPr lang="ru-RU" sz="12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endParaRPr lang="ru-RU" sz="12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</a:tr>
              <a:tr h="893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Увеличение стоимости прочих оборотных запасов (материалов)</a:t>
                      </a:r>
                      <a:endParaRPr lang="ru-RU" sz="12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244 346</a:t>
                      </a:r>
                      <a:endParaRPr lang="ru-RU" sz="1200" dirty="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1 009 450</a:t>
                      </a:r>
                      <a:endParaRPr lang="ru-RU" sz="12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963579,15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/>
                          <a:cs typeface="Times New Roman"/>
                        </a:rPr>
                        <a:t>504 725,0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2 497 109,22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</a:tr>
              <a:tr h="134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Увеличение стоимости прочих материальных запасов однократного применения</a:t>
                      </a:r>
                      <a:endParaRPr lang="ru-RU" sz="12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244 349</a:t>
                      </a:r>
                      <a:endParaRPr lang="ru-RU" sz="12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ru-RU" sz="12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145871,03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0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145871,03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</a:tr>
              <a:tr h="178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Штрафы за нарушение законодательства о закупках и нарушение условий контрактов (договоров)</a:t>
                      </a:r>
                      <a:endParaRPr lang="ru-RU" sz="12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831 293</a:t>
                      </a:r>
                      <a:endParaRPr lang="ru-RU" sz="12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ru-RU" sz="12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103 428,50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0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116</a:t>
                      </a:r>
                      <a:r>
                        <a:rPr lang="ru-RU" sz="105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619,15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</a:tr>
              <a:tr h="485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штрафы</a:t>
                      </a:r>
                      <a:endParaRPr lang="ru-RU" sz="12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831 295</a:t>
                      </a:r>
                      <a:endParaRPr lang="ru-RU" sz="12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endParaRPr lang="ru-RU" sz="12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endParaRPr lang="ru-RU" sz="11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</a:tr>
              <a:tr h="485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штрафы</a:t>
                      </a:r>
                      <a:endParaRPr lang="ru-RU" sz="12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831 297</a:t>
                      </a:r>
                      <a:endParaRPr lang="ru-RU" sz="12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endParaRPr lang="ru-RU" sz="1200">
                        <a:solidFill>
                          <a:srgbClr val="31849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3509,5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endParaRPr lang="ru-RU" sz="110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3509,5</a:t>
                      </a:r>
                      <a:endParaRPr lang="ru-RU" sz="11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17487" marR="17487" marT="0" marB="0" anchor="ctr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-1" y="1258218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Финансовое обеспечение деятельности учреждения 2020 и 2021годы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35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5"/>
    </mc:Choice>
    <mc:Fallback xmlns="">
      <p:transition spd="slow" advTm="3735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Директор\Pictures\различные мероприятия\фото ОТКРЫТИЕ КАБИНЕТОВ ДОБРОШКОЛА\IMG-20211019-WA00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000" y="1458000"/>
            <a:ext cx="54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150654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79476" y="566498"/>
            <a:ext cx="8374380" cy="11281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Открытие кабинетов, оснащенных в рамках реализации ФП «Современная школа» НП «Образование», 19 октября 2021г.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947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9"/>
    </mc:Choice>
    <mc:Fallback xmlns="">
      <p:transition spd="slow" advTm="3639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Директор\Pictures\различные мероприятия\фото ОТКРЫТИЕ КАБИНЕТОВ ДОБРОШКОЛА\IMG-20211019-WA00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000" y="1458000"/>
            <a:ext cx="54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150654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79476" y="566498"/>
            <a:ext cx="8374380" cy="11281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Открытие кабинетов, оснащенных в рамках реализации ФП «Современная школа» НП «Образование», 19 октября 2021г.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88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4"/>
    </mc:Choice>
    <mc:Fallback xmlns="">
      <p:transition spd="slow" advTm="1954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Директор\Pictures\различные мероприятия\фото ОТКРЫТИЕ КАБИНЕТОВ ДОБРОШКОЛА\IMG-20211019-WA0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85" y="1458000"/>
            <a:ext cx="7215031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150654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79476" y="566498"/>
            <a:ext cx="8374380" cy="11281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Открытие кабинетов, оснащенных в рамках реализации ФП «Современная школа» НП «Образование», 19 октября 2021г.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904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3"/>
    </mc:Choice>
    <mc:Fallback xmlns="">
      <p:transition spd="slow" advTm="1933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Директор\Pictures\различные мероприятия\фото ОТКРЫТИЕ КАБИНЕТОВ ДОБРОШКОЛА\IMG-20211019-WA0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85" y="1458000"/>
            <a:ext cx="7215031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150654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79476" y="566498"/>
            <a:ext cx="8374380" cy="11281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Открытие кабинетов, оснащенных в рамках реализации ФП «Современная школа» НП «Образование», 19 октября 2021г.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939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3"/>
    </mc:Choice>
    <mc:Fallback xmlns="">
      <p:transition spd="slow" advTm="1853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4769168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58" y="819510"/>
            <a:ext cx="3239659" cy="1338895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804217104"/>
              </p:ext>
            </p:extLst>
          </p:nvPr>
        </p:nvGraphicFramePr>
        <p:xfrm>
          <a:off x="-510478" y="245770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304032" y="971264"/>
            <a:ext cx="55961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 реализации </a:t>
            </a: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федерального проекта «Современная школа» национального проекта «Образование», </a:t>
            </a:r>
            <a:r>
              <a:rPr lang="sah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направленного на поддержку образования обучающихся с ОВЗ</a:t>
            </a:r>
            <a:endParaRPr lang="ru-RU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4925153" y="5869021"/>
            <a:ext cx="3960000" cy="655126"/>
            <a:chOff x="1184861" y="3405810"/>
            <a:chExt cx="4053840" cy="655126"/>
          </a:xfrm>
        </p:grpSpPr>
        <p:sp>
          <p:nvSpPr>
            <p:cNvPr id="15" name="Пятиугольник 14"/>
            <p:cNvSpPr/>
            <p:nvPr/>
          </p:nvSpPr>
          <p:spPr>
            <a:xfrm rot="10800000">
              <a:off x="1184861" y="3405810"/>
              <a:ext cx="4053840" cy="655126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Пятиугольник 4"/>
            <p:cNvSpPr/>
            <p:nvPr/>
          </p:nvSpPr>
          <p:spPr>
            <a:xfrm rot="21600000">
              <a:off x="1348642" y="3405810"/>
              <a:ext cx="3890059" cy="6551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88893" tIns="68580" rIns="128016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kern="1200" dirty="0" smtClean="0"/>
                <a:t>21 педагогов, в том числе 19 за пределами РС(Я)</a:t>
              </a:r>
              <a:endParaRPr lang="ru-RU" kern="1200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4928208" y="4162140"/>
            <a:ext cx="3960000" cy="1507139"/>
            <a:chOff x="1266751" y="2555123"/>
            <a:chExt cx="4053840" cy="655126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266751" y="2555123"/>
              <a:ext cx="4053840" cy="655126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3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 rot="21600000">
              <a:off x="1348642" y="2555123"/>
              <a:ext cx="3890059" cy="6551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88893" tIns="68580" rIns="128016" bIns="68580" numCol="1" spcCol="1270" anchor="ctr" anchorCtr="0">
              <a:noAutofit/>
            </a:bodyPr>
            <a:lstStyle/>
            <a:p>
              <a:r>
                <a:rPr lang="ru-RU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Начальных </a:t>
              </a:r>
              <a:r>
                <a:rPr lang="ru-RU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классов, логопедии, швейной мастерской, лазерной резки,  адаптивной физкультуры, робототехники, лаборатории естественных предметов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4937757" y="3284317"/>
            <a:ext cx="3960000" cy="655126"/>
            <a:chOff x="1184861" y="853750"/>
            <a:chExt cx="4053840" cy="655126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184861" y="853750"/>
              <a:ext cx="4053840" cy="655126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3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1348642" y="853750"/>
              <a:ext cx="3890058" cy="6551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88893" tIns="68580" rIns="128016" bIns="68580" numCol="1" spcCol="1270" anchor="ctr" anchorCtr="0">
              <a:noAutofit/>
            </a:bodyPr>
            <a:lstStyle/>
            <a:p>
              <a:r>
                <a:rPr lang="ru-RU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11 кабинетов/помещений на сумму 6 744 815,5рублей</a:t>
              </a: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4925153" y="2487556"/>
            <a:ext cx="3960000" cy="655126"/>
            <a:chOff x="1340640" y="24289"/>
            <a:chExt cx="3886294" cy="655126"/>
          </a:xfrm>
        </p:grpSpPr>
        <p:sp>
          <p:nvSpPr>
            <p:cNvPr id="27" name="Пятиугольник 26"/>
            <p:cNvSpPr/>
            <p:nvPr/>
          </p:nvSpPr>
          <p:spPr>
            <a:xfrm rot="10800000">
              <a:off x="1340640" y="24289"/>
              <a:ext cx="3886294" cy="655126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Пятиугольник 4"/>
            <p:cNvSpPr/>
            <p:nvPr/>
          </p:nvSpPr>
          <p:spPr>
            <a:xfrm rot="21600000">
              <a:off x="1504421" y="24289"/>
              <a:ext cx="3722513" cy="6551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88893" tIns="68580" rIns="128016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/>
                <a:t>С 2021 по 2024 годы</a:t>
              </a:r>
              <a:endParaRPr lang="ru-RU" sz="18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7796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0"/>
    </mc:Choice>
    <mc:Fallback xmlns="">
      <p:transition spd="slow" advTm="705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Picture 6" descr="Раскраска Книга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762" y="4352925"/>
            <a:ext cx="2771238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46857" y="2170869"/>
            <a:ext cx="72601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ОБРАЗОВАТЕЛЬНОЙ ДЕЯТЕЛЬНОСТИ В 2021 ГОДУ И ПЕРВОГО ПОЛУГОДИЯ 2021-2022 УЧЕБНОГО ГОДА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621081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4034" name="Picture 2" descr="https://gorodishe-kdc.oskol-kultura31.ru/media/cache/8a/ef/8aef098e58f74bad0e4e601c5ca697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03" y="4360711"/>
            <a:ext cx="5542559" cy="251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https://gps-ykt.ru/wp-content/uploads/2021/05/3424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4354993"/>
            <a:ext cx="3286125" cy="251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53145" y="5587796"/>
            <a:ext cx="19765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itchFamily="18" charset="0"/>
              </a:rPr>
              <a:t>Год книги и чтения в  ГКОУ РС(Я) </a:t>
            </a:r>
            <a:r>
              <a:rPr lang="ru-RU" sz="1600" b="1" dirty="0" smtClean="0">
                <a:solidFill>
                  <a:srgbClr val="002060"/>
                </a:solidFill>
                <a:latin typeface="Monotype Corsiva" panose="03010101010201010101" pitchFamily="66" charset="0"/>
                <a:cs typeface="Times New Roman" pitchFamily="18" charset="0"/>
              </a:rPr>
              <a:t>«РС(К)ШИ </a:t>
            </a:r>
            <a:r>
              <a:rPr lang="ru-RU" sz="1600" b="1" dirty="0">
                <a:solidFill>
                  <a:srgbClr val="002060"/>
                </a:solidFill>
                <a:latin typeface="Monotype Corsiva" panose="03010101010201010101" pitchFamily="66" charset="0"/>
                <a:cs typeface="Times New Roman" pitchFamily="18" charset="0"/>
              </a:rPr>
              <a:t>для обучающихся в ТНР» </a:t>
            </a:r>
            <a:endParaRPr lang="ru-RU" sz="1600" dirty="0">
              <a:latin typeface="Monotype Corsiva" panose="03010101010201010101" pitchFamily="66" charset="0"/>
            </a:endParaRPr>
          </a:p>
        </p:txBody>
      </p:sp>
      <p:pic>
        <p:nvPicPr>
          <p:cNvPr id="12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78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31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6"/>
    </mc:Choice>
    <mc:Fallback xmlns="">
      <p:transition spd="slow" advTm="7256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06887963" y="105402063"/>
            <a:ext cx="6411912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smtClean="0">
                <a:ln>
                  <a:noFill/>
                </a:ln>
                <a:solidFill>
                  <a:srgbClr val="004D4D"/>
                </a:solidFill>
                <a:effectLst/>
                <a:latin typeface="Monotype Corsiva" pitchFamily="66" charset="0"/>
                <a:cs typeface="Arial" pitchFamily="34" charset="0"/>
              </a:rPr>
              <a:t>Сведения о результатах ГВЭ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rgbClr val="004D4D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smtClean="0">
                <a:ln>
                  <a:noFill/>
                </a:ln>
                <a:solidFill>
                  <a:srgbClr val="004D4D"/>
                </a:solidFill>
                <a:effectLst/>
                <a:latin typeface="Century Schoolbook" pitchFamily="18" charset="0"/>
                <a:cs typeface="Arial" pitchFamily="34" charset="0"/>
              </a:rPr>
              <a:t>￼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540491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538613"/>
              </p:ext>
            </p:extLst>
          </p:nvPr>
        </p:nvGraphicFramePr>
        <p:xfrm>
          <a:off x="363716" y="1995323"/>
          <a:ext cx="8506979" cy="3618667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876639"/>
                <a:gridCol w="1326068"/>
                <a:gridCol w="1326068"/>
                <a:gridCol w="1326068"/>
                <a:gridCol w="1326068"/>
                <a:gridCol w="1326068"/>
              </a:tblGrid>
              <a:tr h="11758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Показатели 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2016-2017у.г.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2017-2018у. г.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2018-2019у.г.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smtClean="0">
                          <a:effectLst/>
                        </a:rPr>
                        <a:t>2019-2020у.г</a:t>
                      </a:r>
                      <a:r>
                        <a:rPr lang="ru-RU" sz="1800" dirty="0">
                          <a:effectLst/>
                        </a:rPr>
                        <a:t>.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2020-2021у.г.</a:t>
                      </a:r>
                      <a:r>
                        <a:rPr lang="ru-RU" sz="1800" baseline="0" dirty="0" smtClean="0">
                          <a:effectLst/>
                        </a:rPr>
                        <a:t> 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2213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Успеваемость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100</a:t>
                      </a:r>
                      <a:endParaRPr lang="ru-RU" sz="1800" b="1">
                        <a:solidFill>
                          <a:srgbClr val="00206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100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100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100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98,6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2213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Качество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38,3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40,1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47,0</a:t>
                      </a:r>
                      <a:endParaRPr lang="ru-RU" sz="1800" b="1">
                        <a:solidFill>
                          <a:srgbClr val="00206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51,6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47,0</a:t>
                      </a:r>
                      <a:endParaRPr lang="ru-RU" sz="1800" b="1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57390" y="1200687"/>
            <a:ext cx="8613307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libri" pitchFamily="34" charset="0"/>
                <a:cs typeface="Times New Roman" pitchFamily="18" charset="0"/>
              </a:rPr>
              <a:t>Успеваемость и качество обучения по годам, в %</a:t>
            </a:r>
            <a:endParaRPr kumimoji="0" lang="ru-RU" altLang="ru-RU" sz="2800" b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13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78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74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1"/>
    </mc:Choice>
    <mc:Fallback xmlns="">
      <p:transition spd="slow" advTm="6501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06887963" y="105402063"/>
            <a:ext cx="6411912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smtClean="0">
                <a:ln>
                  <a:noFill/>
                </a:ln>
                <a:solidFill>
                  <a:srgbClr val="004D4D"/>
                </a:solidFill>
                <a:effectLst/>
                <a:latin typeface="Monotype Corsiva" pitchFamily="66" charset="0"/>
                <a:cs typeface="Arial" pitchFamily="34" charset="0"/>
              </a:rPr>
              <a:t>Сведения о результатах ГВЭ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rgbClr val="004D4D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smtClean="0">
                <a:ln>
                  <a:noFill/>
                </a:ln>
                <a:solidFill>
                  <a:srgbClr val="004D4D"/>
                </a:solidFill>
                <a:effectLst/>
                <a:latin typeface="Century Schoolbook" pitchFamily="18" charset="0"/>
                <a:cs typeface="Arial" pitchFamily="34" charset="0"/>
              </a:rPr>
              <a:t>￼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750376" y="1254413"/>
            <a:ext cx="783998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Сведения о результатах государственных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выпускных экзаменов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 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5436566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356612"/>
              </p:ext>
            </p:extLst>
          </p:nvPr>
        </p:nvGraphicFramePr>
        <p:xfrm>
          <a:off x="289288" y="1773996"/>
          <a:ext cx="8546367" cy="3478489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526221"/>
                <a:gridCol w="891794"/>
                <a:gridCol w="998184"/>
                <a:gridCol w="1886068"/>
                <a:gridCol w="1886068"/>
                <a:gridCol w="1358032"/>
              </a:tblGrid>
              <a:tr h="45111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Учебные предметы</a:t>
                      </a:r>
                      <a:endParaRPr lang="ru-RU" sz="16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Качество ГВЭ по годам, в%</a:t>
                      </a:r>
                      <a:endParaRPr lang="ru-RU" sz="16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6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616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2017</a:t>
                      </a:r>
                      <a:endParaRPr lang="ru-RU" sz="16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2018</a:t>
                      </a:r>
                      <a:endParaRPr lang="ru-RU" sz="16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2019</a:t>
                      </a:r>
                      <a:endParaRPr lang="ru-RU" sz="16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2020 (ГВЭ не проведено)</a:t>
                      </a:r>
                      <a:endParaRPr lang="ru-RU" sz="16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2021</a:t>
                      </a:r>
                      <a:endParaRPr lang="ru-RU" sz="16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66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Математика</a:t>
                      </a:r>
                      <a:endParaRPr lang="ru-RU" sz="16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28,6</a:t>
                      </a:r>
                      <a:endParaRPr lang="ru-RU" sz="16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30, 8</a:t>
                      </a:r>
                      <a:endParaRPr lang="ru-RU" sz="16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50</a:t>
                      </a:r>
                      <a:endParaRPr lang="ru-RU" sz="16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Оценки в аттестат выставлены по текущим оценкам: успеваемость 100%, качество 22%</a:t>
                      </a:r>
                      <a:endParaRPr lang="ru-RU" sz="16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60</a:t>
                      </a:r>
                      <a:endParaRPr lang="ru-RU" sz="16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4991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Русский язык</a:t>
                      </a:r>
                      <a:endParaRPr lang="ru-RU" sz="16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57,2</a:t>
                      </a:r>
                      <a:endParaRPr lang="ru-RU" sz="16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77,0</a:t>
                      </a:r>
                      <a:endParaRPr lang="ru-RU" sz="160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50</a:t>
                      </a:r>
                      <a:endParaRPr lang="ru-RU" sz="16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100</a:t>
                      </a:r>
                      <a:endParaRPr lang="ru-RU" sz="1600" dirty="0">
                        <a:solidFill>
                          <a:srgbClr val="31849B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3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78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96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24"/>
    </mc:Choice>
    <mc:Fallback xmlns="">
      <p:transition spd="slow" advTm="12224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06887963" y="105402063"/>
            <a:ext cx="6411912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smtClean="0">
                <a:ln>
                  <a:noFill/>
                </a:ln>
                <a:solidFill>
                  <a:srgbClr val="004D4D"/>
                </a:solidFill>
                <a:effectLst/>
                <a:latin typeface="Monotype Corsiva" pitchFamily="66" charset="0"/>
                <a:cs typeface="Arial" pitchFamily="34" charset="0"/>
              </a:rPr>
              <a:t>Сведения о результатах ГВЭ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rgbClr val="004D4D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smtClean="0">
                <a:ln>
                  <a:noFill/>
                </a:ln>
                <a:solidFill>
                  <a:srgbClr val="004D4D"/>
                </a:solidFill>
                <a:effectLst/>
                <a:latin typeface="Century Schoolbook" pitchFamily="18" charset="0"/>
                <a:cs typeface="Arial" pitchFamily="34" charset="0"/>
              </a:rPr>
              <a:t>￼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669556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834832" y="1286744"/>
            <a:ext cx="783998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Мониторинг поступления выпускников по годам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8226823"/>
              </p:ext>
            </p:extLst>
          </p:nvPr>
        </p:nvGraphicFramePr>
        <p:xfrm>
          <a:off x="214364" y="1648685"/>
          <a:ext cx="8525102" cy="4548949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420702"/>
                <a:gridCol w="1019261"/>
                <a:gridCol w="867326"/>
                <a:gridCol w="1253852"/>
                <a:gridCol w="2542368"/>
                <a:gridCol w="1421593"/>
              </a:tblGrid>
              <a:tr h="10725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Годы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Количество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ССУЗЫ 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Проф.лицей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Работают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Не трудоустроены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46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2016-2017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8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50%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50%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-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-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028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2017-2018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13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40,4%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60%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 работает, </a:t>
                      </a:r>
                      <a:endParaRPr lang="ru-RU" sz="1800" dirty="0" smtClean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1 </a:t>
                      </a:r>
                      <a:r>
                        <a:rPr lang="ru-RU" sz="1800" dirty="0">
                          <a:effectLst/>
                        </a:rPr>
                        <a:t>учится в </a:t>
                      </a:r>
                      <a:endParaRPr lang="ru-RU" sz="1800" dirty="0" smtClean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СОШ </a:t>
                      </a:r>
                      <a:r>
                        <a:rPr lang="ru-RU" sz="1800" dirty="0">
                          <a:effectLst/>
                        </a:rPr>
                        <a:t>№21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-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3159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2018-2019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8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25%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62,5%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 (12,5% служит в Армии)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-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0725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2019-2020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8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37,5%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50%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-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 – по состоянию здоровья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46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2020-2021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9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66,6%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22,2%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 работает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-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3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78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33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45"/>
    </mc:Choice>
    <mc:Fallback xmlns="">
      <p:transition spd="slow" advTm="17645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55346"/>
              </p:ext>
            </p:extLst>
          </p:nvPr>
        </p:nvGraphicFramePr>
        <p:xfrm>
          <a:off x="230179" y="2501267"/>
          <a:ext cx="5408621" cy="3815602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375861"/>
                <a:gridCol w="3032760"/>
              </a:tblGrid>
              <a:tr h="1090098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 dirty="0">
                          <a:effectLst/>
                        </a:rPr>
                        <a:t>Учебный год</a:t>
                      </a:r>
                      <a:endParaRPr lang="ru-RU" sz="2000" kern="1400" dirty="0">
                        <a:solidFill>
                          <a:srgbClr val="000000"/>
                        </a:solidFill>
                        <a:effectLst/>
                        <a:latin typeface="Monotype Corsiva" pitchFamily="66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kern="1400" dirty="0">
                          <a:effectLst/>
                        </a:rPr>
                        <a:t>Количество обучающихся, </a:t>
                      </a:r>
                    </a:p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kern="1400" dirty="0">
                          <a:effectLst/>
                        </a:rPr>
                        <a:t>выбывших в другие ОУ</a:t>
                      </a:r>
                      <a:endParaRPr lang="ru-RU" sz="1600" kern="1400" dirty="0">
                        <a:solidFill>
                          <a:srgbClr val="000000"/>
                        </a:solidFill>
                        <a:effectLst/>
                        <a:latin typeface="Monotype Corsiva" pitchFamily="66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37710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 dirty="0">
                          <a:effectLst/>
                        </a:rPr>
                        <a:t>2016 – 2017  </a:t>
                      </a:r>
                      <a:endParaRPr lang="ru-RU" sz="2000" kern="1400" dirty="0">
                        <a:solidFill>
                          <a:srgbClr val="000000"/>
                        </a:solidFill>
                        <a:effectLst/>
                        <a:latin typeface="Monotype Corsiva" pitchFamily="66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 dirty="0" smtClean="0">
                          <a:effectLst/>
                        </a:rPr>
                        <a:t>19</a:t>
                      </a:r>
                      <a:endParaRPr lang="ru-RU" sz="2000" kern="1400" dirty="0">
                        <a:solidFill>
                          <a:srgbClr val="000000"/>
                        </a:solidFill>
                        <a:effectLst/>
                        <a:latin typeface="Monotype Corsiva" pitchFamily="66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95300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 dirty="0">
                          <a:effectLst/>
                        </a:rPr>
                        <a:t>2017 – 2018 </a:t>
                      </a:r>
                      <a:endParaRPr lang="ru-RU" sz="2000" kern="1400" dirty="0">
                        <a:solidFill>
                          <a:srgbClr val="000000"/>
                        </a:solidFill>
                        <a:effectLst/>
                        <a:latin typeface="Monotype Corsiva" pitchFamily="66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 dirty="0" smtClean="0">
                          <a:effectLst/>
                        </a:rPr>
                        <a:t>30</a:t>
                      </a:r>
                      <a:endParaRPr lang="ru-RU" sz="2000" kern="1400" dirty="0">
                        <a:solidFill>
                          <a:srgbClr val="000000"/>
                        </a:solidFill>
                        <a:effectLst/>
                        <a:latin typeface="Monotype Corsiva" pitchFamily="66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23875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 dirty="0">
                          <a:effectLst/>
                        </a:rPr>
                        <a:t>2018 – </a:t>
                      </a:r>
                      <a:r>
                        <a:rPr lang="ru-RU" sz="2000" kern="1400" dirty="0" smtClean="0">
                          <a:effectLst/>
                        </a:rPr>
                        <a:t>2019</a:t>
                      </a:r>
                      <a:endParaRPr lang="ru-RU" sz="2000" kern="1400" dirty="0">
                        <a:solidFill>
                          <a:srgbClr val="000000"/>
                        </a:solidFill>
                        <a:effectLst/>
                        <a:latin typeface="Monotype Corsiva" pitchFamily="66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 dirty="0" smtClean="0">
                          <a:effectLst/>
                        </a:rPr>
                        <a:t>16</a:t>
                      </a:r>
                      <a:endParaRPr lang="ru-RU" sz="2000" kern="1400" dirty="0">
                        <a:solidFill>
                          <a:srgbClr val="000000"/>
                        </a:solidFill>
                        <a:effectLst/>
                        <a:latin typeface="Monotype Corsiva" pitchFamily="66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85775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 dirty="0" smtClean="0">
                          <a:effectLst/>
                          <a:latin typeface="+mn-lt"/>
                        </a:rPr>
                        <a:t>2019 - 2020</a:t>
                      </a:r>
                      <a:endParaRPr lang="ru-RU" sz="2000" kern="1400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 dirty="0" smtClean="0">
                          <a:effectLst/>
                          <a:latin typeface="+mn-lt"/>
                        </a:rPr>
                        <a:t>14 </a:t>
                      </a:r>
                      <a:endParaRPr lang="ru-RU" sz="2000" kern="1400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8284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2020</a:t>
                      </a:r>
                      <a:r>
                        <a:rPr lang="ru-RU" sz="2000" kern="14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- 2021</a:t>
                      </a:r>
                      <a:endParaRPr lang="ru-RU" sz="2000" kern="1400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kern="14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22</a:t>
                      </a:r>
                      <a:endParaRPr lang="ru-RU" sz="2000" kern="1400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Control 1"/>
          <p:cNvSpPr>
            <a:spLocks noChangeArrowheads="1" noChangeShapeType="1"/>
          </p:cNvSpPr>
          <p:nvPr/>
        </p:nvSpPr>
        <p:spPr bwMode="auto">
          <a:xfrm>
            <a:off x="2620963" y="9818688"/>
            <a:ext cx="5803900" cy="161925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90879" y="1173480"/>
            <a:ext cx="7886700" cy="11343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Вывод обучающихся в другие образовательные учреждения по учебным годам</a:t>
            </a:r>
            <a:endParaRPr lang="ru-RU" sz="2400" b="1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248196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7058379"/>
              </p:ext>
            </p:extLst>
          </p:nvPr>
        </p:nvGraphicFramePr>
        <p:xfrm>
          <a:off x="5967412" y="2438399"/>
          <a:ext cx="2905125" cy="3971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78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53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0"/>
    </mc:Choice>
    <mc:Fallback xmlns="">
      <p:transition spd="slow" advTm="759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516931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5463" y="1035534"/>
            <a:ext cx="54527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u="sng" dirty="0" smtClean="0"/>
              <a:t>Приобретение учебников и учебной литературы </a:t>
            </a:r>
            <a:endParaRPr lang="ru-RU" u="sng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378452" y="1018282"/>
            <a:ext cx="8378841" cy="3116203"/>
            <a:chOff x="378452" y="1208054"/>
            <a:chExt cx="8378841" cy="3116203"/>
          </a:xfrm>
        </p:grpSpPr>
        <p:pic>
          <p:nvPicPr>
            <p:cNvPr id="33794" name="Picture 2" descr="https://catherineasquithgallery.com/uploads/posts/2021-02/1614532858_142-p-kniga-na-belom-fone-180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7496" y="2559633"/>
              <a:ext cx="1263324" cy="128805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378452" y="3985703"/>
              <a:ext cx="837884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800" b="1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ru-RU" sz="1600" dirty="0" smtClean="0"/>
                <a:t>2019 год                                       2020 год                                           2021 год</a:t>
              </a:r>
              <a:endParaRPr lang="ru-RU" sz="1600" dirty="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427544" y="2213210"/>
              <a:ext cx="302322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800" b="1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ru-RU" sz="1400" dirty="0" smtClean="0"/>
                <a:t>260 093,1рублей </a:t>
              </a:r>
              <a:endParaRPr lang="ru-RU" sz="1400" dirty="0"/>
            </a:p>
          </p:txBody>
        </p:sp>
        <p:pic>
          <p:nvPicPr>
            <p:cNvPr id="13" name="Picture 2" descr="https://catherineasquithgallery.com/uploads/posts/2021-02/1614532858_142-p-kniga-na-belom-fone-180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868" y="2246445"/>
              <a:ext cx="1635365" cy="1667378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Прямоугольник 13"/>
            <p:cNvSpPr/>
            <p:nvPr/>
          </p:nvSpPr>
          <p:spPr>
            <a:xfrm>
              <a:off x="2822813" y="1762070"/>
              <a:ext cx="302322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800" b="1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ru-RU" sz="1600" dirty="0" smtClean="0"/>
                <a:t>398 200рублей </a:t>
              </a:r>
              <a:endParaRPr lang="ru-RU" sz="1600" dirty="0"/>
            </a:p>
          </p:txBody>
        </p:sp>
        <p:pic>
          <p:nvPicPr>
            <p:cNvPr id="15" name="Picture 2" descr="https://catherineasquithgallery.com/uploads/posts/2021-02/1614532858_142-p-kniga-na-belom-fone-18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2400" y="1513503"/>
              <a:ext cx="2528111" cy="25776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Прямоугольник 15"/>
            <p:cNvSpPr/>
            <p:nvPr/>
          </p:nvSpPr>
          <p:spPr>
            <a:xfrm>
              <a:off x="5587284" y="1208054"/>
              <a:ext cx="302322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800" b="1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ru-RU" sz="1600" dirty="0" smtClean="0"/>
                <a:t>604 300 рублей </a:t>
              </a:r>
              <a:endParaRPr lang="ru-RU" sz="1600" dirty="0"/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378451" y="6501700"/>
            <a:ext cx="83788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 smtClean="0"/>
              <a:t>2019 год                                       2020 год                                               2021 год</a:t>
            </a:r>
            <a:endParaRPr lang="ru-RU" sz="16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70572" y="5209446"/>
            <a:ext cx="30232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 smtClean="0"/>
              <a:t>375 576рублей </a:t>
            </a:r>
            <a:endParaRPr lang="ru-RU" sz="1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822812" y="4607360"/>
            <a:ext cx="30232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 smtClean="0"/>
              <a:t>702 949,99 рублей </a:t>
            </a:r>
            <a:endParaRPr lang="ru-RU" sz="16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5587284" y="4789383"/>
            <a:ext cx="30232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 smtClean="0"/>
              <a:t>553 884,23 рублей </a:t>
            </a:r>
            <a:endParaRPr lang="ru-RU" sz="1600" dirty="0"/>
          </a:p>
        </p:txBody>
      </p:sp>
      <p:pic>
        <p:nvPicPr>
          <p:cNvPr id="33800" name="Picture 8" descr="Аналоги лекарственного средства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8620" y="5501766"/>
            <a:ext cx="1959080" cy="107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Аналоги лекарственного средства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836" y="4845918"/>
            <a:ext cx="3151449" cy="173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Аналоги лекарственного средства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07187" y="5179740"/>
            <a:ext cx="2550578" cy="140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170572" y="4292635"/>
            <a:ext cx="88577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/>
              <a:t>Приобретение </a:t>
            </a:r>
            <a:r>
              <a:rPr lang="ru-RU" b="1" u="sng" dirty="0" smtClean="0"/>
              <a:t>лекарств и материалов</a:t>
            </a:r>
            <a:r>
              <a:rPr lang="ru-RU" b="1" u="sng" dirty="0"/>
              <a:t>, применяемых в медицинских целях</a:t>
            </a:r>
          </a:p>
        </p:txBody>
      </p:sp>
    </p:spTree>
    <p:extLst>
      <p:ext uri="{BB962C8B-B14F-4D97-AF65-F5344CB8AC3E}">
        <p14:creationId xmlns:p14="http://schemas.microsoft.com/office/powerpoint/2010/main" val="161658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71"/>
    </mc:Choice>
    <mc:Fallback xmlns="">
      <p:transition spd="slow" advTm="12871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458" y="819510"/>
            <a:ext cx="8693624" cy="690314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Неделя науки (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– 23 апреля 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Классные часы 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«Да здравствует Наука!». </a:t>
            </a:r>
            <a:endParaRPr lang="ru-RU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535950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166" y="1382232"/>
            <a:ext cx="6134378" cy="5475767"/>
          </a:xfrm>
          <a:prstGeom prst="rect">
            <a:avLst/>
          </a:prstGeom>
          <a:noFill/>
        </p:spPr>
      </p:pic>
      <p:pic>
        <p:nvPicPr>
          <p:cNvPr id="7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78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44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7"/>
    </mc:Choice>
    <mc:Fallback xmlns="">
      <p:transition spd="slow" advTm="4977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968" y="1260989"/>
            <a:ext cx="8693624" cy="716667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Неделя науки (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– 23 апреля 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</a:t>
            </a:r>
            <a:b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Научные ПЕРЕМЕНЫ  (</a:t>
            </a:r>
            <a:r>
              <a:rPr lang="ru-RU" sz="1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МИкроМИР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«Невидимки 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кухне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»)</a:t>
            </a:r>
            <a:b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25234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2" y="2317898"/>
            <a:ext cx="4597078" cy="3341030"/>
          </a:xfrm>
          <a:prstGeom prst="rect">
            <a:avLst/>
          </a:prstGeom>
          <a:noFill/>
        </p:spPr>
      </p:pic>
      <p:pic>
        <p:nvPicPr>
          <p:cNvPr id="8" name="Рисунок 7" descr="Изображение выглядит как текст, человек, внутренний, комната&#10;&#10;Автоматически созданное описание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771" y="2317898"/>
            <a:ext cx="4442435" cy="3341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78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99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6"/>
    </mc:Choice>
    <mc:Fallback xmlns="">
      <p:transition spd="slow" advTm="3556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896" y="1090869"/>
            <a:ext cx="8693624" cy="631605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Неделя науки (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– 23 апреля 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 Научная 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перемена «Лента </a:t>
            </a:r>
            <a:r>
              <a:rPr lang="ru-RU" sz="1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Мёбиуса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. </a:t>
            </a:r>
            <a:endParaRPr lang="ru-RU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24686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93" y="1722474"/>
            <a:ext cx="8038214" cy="4784652"/>
          </a:xfrm>
          <a:prstGeom prst="rect">
            <a:avLst/>
          </a:prstGeom>
          <a:noFill/>
        </p:spPr>
      </p:pic>
      <p:pic>
        <p:nvPicPr>
          <p:cNvPr id="6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78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88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6"/>
    </mc:Choice>
    <mc:Fallback xmlns="">
      <p:transition spd="slow" advTm="4226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562" y="1009291"/>
            <a:ext cx="8627958" cy="553695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Неделя науки (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– 23 апреля 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Научная 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перемена «Чудеса своими руками». </a:t>
            </a:r>
            <a:endParaRPr lang="ru-RU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270389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6" descr="Изображение выглядит как текст, человек, другой, офис&#10;&#10;Автоматически созданное описание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145" y="1475118"/>
            <a:ext cx="6730408" cy="5382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78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44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8"/>
    </mc:Choice>
    <mc:Fallback xmlns="">
      <p:transition spd="slow" advTm="3798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803" y="767500"/>
            <a:ext cx="8627958" cy="61749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Неделя науки (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– 23 апреля 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Научная 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перемена «Студия робототехники». </a:t>
            </a:r>
            <a:endParaRPr lang="ru-RU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93669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5" descr="Изображение выглядит как текст, человек, группа&#10;&#10;Автоматически созданное описание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666" y="1348731"/>
            <a:ext cx="6847366" cy="5509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78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35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7"/>
    </mc:Choice>
    <mc:Fallback xmlns="">
      <p:transition spd="slow" advTm="4247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660" y="918412"/>
            <a:ext cx="8928340" cy="741872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Неделя науки (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– 23 апреля 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</a:t>
            </a:r>
            <a:b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Метапредметная </a:t>
            </a:r>
            <a:r>
              <a:rPr lang="ru-RU" sz="1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квест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-игра «Лабиринты наук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»(5-10 кл)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622287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Рисунок 5" descr="Изображение выглядит как человек, группа, люди, внутренний&#10;&#10;Автоматически созданное описание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214" y="1676133"/>
            <a:ext cx="6677246" cy="5181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78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3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5"/>
    </mc:Choice>
    <mc:Fallback xmlns="">
      <p:transition spd="slow" advTm="3665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792" y="976590"/>
            <a:ext cx="8885208" cy="862642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Научно-практическая конференция  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«Шаг в науку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b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рамках фестиваля «Твори. Научись. Расти». </a:t>
            </a:r>
            <a:b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1801807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6" descr="Изображение выглядит как текст, человек, стол, внутренний&#10;&#10;Автоматически созданное описание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6" r="2029"/>
          <a:stretch/>
        </p:blipFill>
        <p:spPr bwMode="auto">
          <a:xfrm>
            <a:off x="4678327" y="1644435"/>
            <a:ext cx="4465674" cy="3810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Изображение выглядит как стена, потолок, человек, внутренний&#10;&#10;Автоматически созданное описание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5" r="1756" b="7380"/>
          <a:stretch/>
        </p:blipFill>
        <p:spPr bwMode="auto">
          <a:xfrm>
            <a:off x="51861" y="1644435"/>
            <a:ext cx="4583934" cy="3810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78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02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7"/>
    </mc:Choice>
    <mc:Fallback xmlns="">
      <p:transition spd="slow" advTm="5317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528" y="767500"/>
            <a:ext cx="8971472" cy="891179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Год книги и чтения в  ГКОУ РС(Я) «РС(К)ШИ для обучающихся в ТНР» </a:t>
            </a:r>
            <a:br>
              <a:rPr lang="ru-RU" sz="1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Литературная викторина, декабрь 2021  </a:t>
            </a:r>
            <a:endParaRPr lang="ru-RU" sz="1800" b="1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762738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Объект 6">
            <a:extLst>
              <a:ext uri="{FF2B5EF4-FFF2-40B4-BE49-F238E27FC236}">
                <a16:creationId xmlns="" xmlns:a16="http://schemas.microsoft.com/office/drawing/2014/main" id="{CD4AC62D-6DDE-2C45-B68F-D151E72C3B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920" y="1720724"/>
            <a:ext cx="4827181" cy="3734693"/>
          </a:xfrm>
        </p:spPr>
      </p:pic>
      <p:pic>
        <p:nvPicPr>
          <p:cNvPr id="10" name="Рисунок 7">
            <a:extLst>
              <a:ext uri="{FF2B5EF4-FFF2-40B4-BE49-F238E27FC236}">
                <a16:creationId xmlns="" xmlns:a16="http://schemas.microsoft.com/office/drawing/2014/main" id="{5BBB78B8-E7A3-C047-8FD0-F424C00C0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0" y="1720724"/>
            <a:ext cx="4104384" cy="3722603"/>
          </a:xfrm>
          <a:prstGeom prst="rect">
            <a:avLst/>
          </a:prstGeom>
        </p:spPr>
      </p:pic>
      <p:pic>
        <p:nvPicPr>
          <p:cNvPr id="8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78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57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0"/>
    </mc:Choice>
    <mc:Fallback xmlns="">
      <p:transition spd="slow" advTm="224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528" y="916356"/>
            <a:ext cx="8971472" cy="1328719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Год книги и чтения в  ГКОУ РС(Я) «РС(К)ШИ для обучающихся в ТНР»</a:t>
            </a:r>
            <a:b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Экскурсия в библиотеку, октябрь 2021 г.</a:t>
            </a:r>
            <a:b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 </a:t>
            </a:r>
            <a:endParaRPr lang="ru-RU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1652263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Рисунок 3">
            <a:extLst>
              <a:ext uri="{FF2B5EF4-FFF2-40B4-BE49-F238E27FC236}">
                <a16:creationId xmlns="" xmlns:a16="http://schemas.microsoft.com/office/drawing/2014/main" id="{42EE1199-EFD8-3B49-943F-9FCA6483D5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5515"/>
            <a:ext cx="4768326" cy="37696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7B111FB-1B63-D04E-9119-A3FD494F11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955" y="2345514"/>
            <a:ext cx="4620885" cy="3769683"/>
          </a:xfrm>
          <a:prstGeom prst="rect">
            <a:avLst/>
          </a:prstGeom>
        </p:spPr>
      </p:pic>
      <p:pic>
        <p:nvPicPr>
          <p:cNvPr id="10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78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95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0"/>
    </mc:Choice>
    <mc:Fallback xmlns="">
      <p:transition spd="slow" advTm="4460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528" y="767500"/>
            <a:ext cx="8971472" cy="1328719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Год книги и чтения в  ГКОУ РС(Я) «РС(К)ШИ для обучающихся в ТНР»</a:t>
            </a:r>
            <a:b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Литературная гостиная в интернате   </a:t>
            </a:r>
            <a:endParaRPr lang="ru-RU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198284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AutoShape 2" descr="C:\Users\%D0%BE%D0%BA%D1%82%D1%8F%D0%B1%D1%80%D0%B8%D0%BD%D0%B0\Downloads\20210321_18513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Users\октябрина\Downloads\WhatsApp Image 2022-01-20 at 11.52.50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43" t="22888" r="5443" b="-7491"/>
          <a:stretch/>
        </p:blipFill>
        <p:spPr bwMode="auto">
          <a:xfrm>
            <a:off x="396577" y="1862536"/>
            <a:ext cx="2867616" cy="538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октябрина\Downloads\WhatsApp Image 2022-01-20 at 11.55.11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476" y="1856666"/>
            <a:ext cx="2494486" cy="491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октябрина\Downloads\WhatsApp Image 2022-01-20 at 11.56.33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2" t="24656" r="-4160" b="-12328"/>
          <a:stretch/>
        </p:blipFill>
        <p:spPr bwMode="auto">
          <a:xfrm>
            <a:off x="6209415" y="1862536"/>
            <a:ext cx="2845290" cy="573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78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85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3"/>
    </mc:Choice>
    <mc:Fallback xmlns="">
      <p:transition spd="slow" advTm="3243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76410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79997" y="1089430"/>
            <a:ext cx="54527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u="sng" dirty="0" smtClean="0"/>
              <a:t>Приобретение мягкого инвентаря </a:t>
            </a:r>
            <a:endParaRPr lang="ru-RU" u="sng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78452" y="3359556"/>
            <a:ext cx="83788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 smtClean="0"/>
              <a:t>2019 год                                       2020 год                                           2021 год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78451" y="1453111"/>
            <a:ext cx="30232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 smtClean="0"/>
              <a:t>2 836 115,0рублей </a:t>
            </a:r>
            <a:endParaRPr lang="ru-RU" sz="16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28297" y="6501700"/>
            <a:ext cx="83788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 smtClean="0"/>
              <a:t>2019 год                              2020 год                                                      2021 год</a:t>
            </a:r>
            <a:endParaRPr lang="ru-RU" sz="16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73016" y="4477058"/>
            <a:ext cx="30232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10 368 373,65рублей 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390400" y="4695563"/>
            <a:ext cx="30232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 smtClean="0"/>
              <a:t>7 937 070,61 рублей</a:t>
            </a:r>
            <a:endParaRPr lang="ru-RU" sz="16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170572" y="4074777"/>
            <a:ext cx="88577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/>
              <a:t>Организация горячего питания, выдача сухих пайков </a:t>
            </a:r>
            <a:endParaRPr lang="ru-RU" b="1" u="sng" dirty="0"/>
          </a:p>
        </p:txBody>
      </p:sp>
      <p:pic>
        <p:nvPicPr>
          <p:cNvPr id="40962" name="Picture 2" descr="https://freepngimg.com/thumb/jeans/53974-1-baby-clothes-download-image-download-free-imag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7001" y="1791665"/>
            <a:ext cx="2320699" cy="159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freepngimg.com/thumb/jeans/53974-1-baby-clothes-download-image-download-free-image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59563" y="1887731"/>
            <a:ext cx="2040786" cy="140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freepngimg.com/thumb/jeans/53974-1-baby-clothes-download-image-download-free-image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77792" y="1929681"/>
            <a:ext cx="2040786" cy="140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3055946" y="1602494"/>
            <a:ext cx="30232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 smtClean="0"/>
              <a:t>2 724 926,2рублей </a:t>
            </a:r>
            <a:endParaRPr lang="ru-RU" sz="16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5686571" y="1622388"/>
            <a:ext cx="30232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 smtClean="0"/>
              <a:t>2 568 963,9рублей </a:t>
            </a:r>
            <a:endParaRPr lang="ru-RU" sz="1600" dirty="0"/>
          </a:p>
        </p:txBody>
      </p:sp>
      <p:pic>
        <p:nvPicPr>
          <p:cNvPr id="40964" name="Picture 4" descr="Правильное Питание Первые Блюда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7229" y="4789383"/>
            <a:ext cx="2379563" cy="171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Правильное Питание Первые Блюда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47472" y="5127937"/>
            <a:ext cx="1909083" cy="137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4982327" y="4702991"/>
            <a:ext cx="24019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 smtClean="0"/>
              <a:t>7 930 964,67 рублей</a:t>
            </a:r>
            <a:endParaRPr lang="ru-RU" sz="1600" dirty="0"/>
          </a:p>
        </p:txBody>
      </p:sp>
      <p:pic>
        <p:nvPicPr>
          <p:cNvPr id="34" name="Picture 4" descr="Правильное Питание Первые Блюда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23250" y="5127937"/>
            <a:ext cx="1909083" cy="137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184" y="5127937"/>
            <a:ext cx="1831684" cy="137376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7296175" y="4646525"/>
            <a:ext cx="16675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969 </a:t>
            </a:r>
            <a:r>
              <a:rPr lang="ru-RU" sz="1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сухпайков</a:t>
            </a:r>
            <a:r>
              <a:rPr lang="ru-RU" sz="1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</a:t>
            </a:r>
          </a:p>
          <a:p>
            <a:pPr lvl="0"/>
            <a:r>
              <a:rPr lang="ru-RU" sz="1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2 363 728,7 рублей</a:t>
            </a:r>
            <a:r>
              <a:rPr lang="ru-RU" sz="1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639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08"/>
    </mc:Choice>
    <mc:Fallback xmlns="">
      <p:transition spd="slow" advTm="18408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528" y="767500"/>
            <a:ext cx="8971472" cy="891179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Год книги и чтения в  ГКОУ РС(Я) «РС(К)ШИ для обучающихся в ТНР» </a:t>
            </a:r>
            <a:br>
              <a:rPr lang="ru-RU" sz="1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День Букваря , февраль 2021  </a:t>
            </a:r>
            <a:endParaRPr lang="ru-RU" sz="1800" b="1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719303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9">
            <a:extLst>
              <a:ext uri="{FF2B5EF4-FFF2-40B4-BE49-F238E27FC236}">
                <a16:creationId xmlns="" xmlns:a16="http://schemas.microsoft.com/office/drawing/2014/main" id="{D744494B-7978-1347-B833-225BA9CDB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10" y="1684339"/>
            <a:ext cx="4713990" cy="41478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C53908F-1131-8541-90B2-1BDDC2A6D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813" y="1684339"/>
            <a:ext cx="4416558" cy="4156099"/>
          </a:xfrm>
          <a:prstGeom prst="rect">
            <a:avLst/>
          </a:prstGeom>
        </p:spPr>
      </p:pic>
      <p:pic>
        <p:nvPicPr>
          <p:cNvPr id="10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78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59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6"/>
    </mc:Choice>
    <mc:Fallback xmlns="">
      <p:transition spd="slow" advTm="2206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528" y="767501"/>
            <a:ext cx="8971472" cy="869914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Год книги и чтения в  ГКОУ РС(Я) «РС(К)ШИ для обучающихся в ТНР» </a:t>
            </a:r>
            <a:br>
              <a:rPr lang="ru-RU" sz="1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Любим читать  </a:t>
            </a:r>
            <a:endParaRPr lang="ru-RU" sz="1800" b="1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67173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Рисунок 5">
            <a:extLst>
              <a:ext uri="{FF2B5EF4-FFF2-40B4-BE49-F238E27FC236}">
                <a16:creationId xmlns="" xmlns:a16="http://schemas.microsoft.com/office/drawing/2014/main" id="{2092194D-E0C2-0249-8652-0A26166C4B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85" y="1576827"/>
            <a:ext cx="4041575" cy="4874673"/>
          </a:xfrm>
          <a:prstGeom prst="rect">
            <a:avLst/>
          </a:prstGeom>
        </p:spPr>
      </p:pic>
      <p:pic>
        <p:nvPicPr>
          <p:cNvPr id="11" name="Рисунок 4">
            <a:extLst>
              <a:ext uri="{FF2B5EF4-FFF2-40B4-BE49-F238E27FC236}">
                <a16:creationId xmlns="" xmlns:a16="http://schemas.microsoft.com/office/drawing/2014/main" id="{1F501B8E-9BBC-B347-B6FC-AD13F0B71A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915" y="1583449"/>
            <a:ext cx="4397069" cy="4870514"/>
          </a:xfrm>
        </p:spPr>
      </p:pic>
      <p:pic>
        <p:nvPicPr>
          <p:cNvPr id="7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78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33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0"/>
    </mc:Choice>
    <mc:Fallback xmlns="">
      <p:transition spd="slow" advTm="495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528" y="767500"/>
            <a:ext cx="8971472" cy="806119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Год книги и чтения в  ГКОУ РС(Я) «РС(К)ШИ для обучающихся в ТНР»</a:t>
            </a:r>
            <a:br>
              <a:rPr lang="ru-RU" sz="1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Конкурс  «Читающая семья», декабрь 2021 г. </a:t>
            </a:r>
            <a:endParaRPr lang="ru-RU" sz="1800" b="1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4746404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Рисунок 2">
            <a:extLst>
              <a:ext uri="{FF2B5EF4-FFF2-40B4-BE49-F238E27FC236}">
                <a16:creationId xmlns="" xmlns:a16="http://schemas.microsoft.com/office/drawing/2014/main" id="{A431C64D-7CA6-CC41-A982-6EFCAF7FA2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0620"/>
            <a:ext cx="3606431" cy="4571938"/>
          </a:xfrm>
          <a:prstGeom prst="rect">
            <a:avLst/>
          </a:prstGeom>
        </p:spPr>
      </p:pic>
      <p:pic>
        <p:nvPicPr>
          <p:cNvPr id="10" name="Picture 2" descr="C:\Users\октябрина\Downloads\WhatsApp Image 2022-01-20 at 11.12.3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121" y="1580619"/>
            <a:ext cx="2437772" cy="457193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Объект 4"/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216" y="1581508"/>
            <a:ext cx="3459518" cy="4612691"/>
          </a:xfrm>
          <a:prstGeom prst="rect">
            <a:avLst/>
          </a:prstGeom>
        </p:spPr>
      </p:pic>
      <p:pic>
        <p:nvPicPr>
          <p:cNvPr id="13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78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45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9"/>
    </mc:Choice>
    <mc:Fallback xmlns="">
      <p:transition spd="slow" advTm="3249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9446044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8" t="10928" r="34816" b="11085"/>
          <a:stretch/>
        </p:blipFill>
        <p:spPr bwMode="auto">
          <a:xfrm>
            <a:off x="98169" y="1271895"/>
            <a:ext cx="5430762" cy="521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C:\Users\октябрина\Downloads\WhatsApp Image 2022-01-20 at 09.55.39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7" b="17291"/>
          <a:stretch/>
        </p:blipFill>
        <p:spPr bwMode="auto">
          <a:xfrm>
            <a:off x="5624628" y="1271895"/>
            <a:ext cx="3423684" cy="523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78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84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2"/>
    </mc:Choice>
    <mc:Fallback xmlns="">
      <p:transition spd="slow" advTm="3652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3038" y="1064477"/>
            <a:ext cx="8970962" cy="583572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Неделя, посвященная Дню родного языка и письменности</a:t>
            </a:r>
            <a:br>
              <a:rPr lang="ru-RU" sz="1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Открытие недели, февраль, 2021 </a:t>
            </a:r>
            <a:endParaRPr lang="ru-RU" sz="1800" b="1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754158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AutoShape 2" descr="blob:https://web.whatsapp.com/0c214c97-5cc8-4d55-8062-d8cdd9f67a1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0c214c97-5cc8-4d55-8062-d8cdd9f67a1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73242"/>
            <a:ext cx="8870273" cy="399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78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87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6"/>
    </mc:Choice>
    <mc:Fallback xmlns="">
      <p:transition spd="slow" advTm="2366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3038" y="766763"/>
            <a:ext cx="8970962" cy="1093935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Неделя, посвященная Дню родного языка и письменности</a:t>
            </a:r>
            <a:br>
              <a:rPr lang="ru-RU" sz="1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(февраль, 2021).  Фольклорный ансамбль «</a:t>
            </a:r>
            <a:r>
              <a:rPr lang="ru-RU" sz="1800" b="1" dirty="0" err="1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Кэнчээри</a:t>
            </a:r>
            <a:r>
              <a:rPr lang="ru-RU" sz="1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» </a:t>
            </a:r>
            <a:endParaRPr lang="ru-RU" sz="1800" b="1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176510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AutoShape 2" descr="blob:https://web.whatsapp.com/0c214c97-5cc8-4d55-8062-d8cdd9f67a1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0c214c97-5cc8-4d55-8062-d8cdd9f67a1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42" y="1652460"/>
            <a:ext cx="6685538" cy="5014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78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75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7"/>
    </mc:Choice>
    <mc:Fallback xmlns="">
      <p:transition spd="slow" advTm="2617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3038" y="766763"/>
            <a:ext cx="8970962" cy="1019507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Неделя, посвященная Дню родного языка и письменности</a:t>
            </a:r>
            <a:b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Выступление  ансамбля «</a:t>
            </a:r>
            <a:r>
              <a:rPr lang="ru-RU" sz="1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Сардаана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» , февраль, 2021 г</a:t>
            </a:r>
            <a:b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</a:br>
            <a:endParaRPr lang="ru-RU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398516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AutoShape 2" descr="blob:https://web.whatsapp.com/0c214c97-5cc8-4d55-8062-d8cdd9f67a1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0c214c97-5cc8-4d55-8062-d8cdd9f67a1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2" descr="blob:https://web.whatsapp.com/dcc9f2f6-d055-4f97-a6f6-8a0b5529b2a2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8" b="19020"/>
          <a:stretch/>
        </p:blipFill>
        <p:spPr bwMode="auto">
          <a:xfrm>
            <a:off x="975497" y="1539429"/>
            <a:ext cx="7232838" cy="5236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78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16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1"/>
    </mc:Choice>
    <mc:Fallback xmlns="">
      <p:transition spd="slow" advTm="4551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3038" y="766764"/>
            <a:ext cx="8970962" cy="849386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002060"/>
                </a:solidFill>
                <a:cs typeface="Times New Roman" pitchFamily="18" charset="0"/>
              </a:rPr>
              <a:t>Неделя, посвященная Дню родного языка и письменности</a:t>
            </a:r>
            <a:br>
              <a:rPr lang="ru-RU" sz="1800" b="1" dirty="0">
                <a:solidFill>
                  <a:srgbClr val="002060"/>
                </a:solidFill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(февраль, 2021) Литературно- художественная композиция 10 классов</a:t>
            </a:r>
            <a:endParaRPr lang="ru-RU" sz="1800" b="1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864038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AutoShape 2" descr="blob:https://web.whatsapp.com/0c214c97-5cc8-4d55-8062-d8cdd9f67a1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0c214c97-5cc8-4d55-8062-d8cdd9f67a1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46841"/>
            <a:ext cx="8910398" cy="4009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78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36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0"/>
    </mc:Choice>
    <mc:Fallback xmlns="">
      <p:transition spd="slow" advTm="193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3038" y="1160169"/>
            <a:ext cx="8970962" cy="743059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27 апреля день Республики Саха (Якутия), апрель 2021 г.</a:t>
            </a:r>
            <a:endParaRPr lang="ru-RU" sz="1800" b="1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462940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AutoShape 2" descr="blob:https://web.whatsapp.com/0c214c97-5cc8-4d55-8062-d8cdd9f67a1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0c214c97-5cc8-4d55-8062-d8cdd9f67a1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" t="16047" r="1739"/>
          <a:stretch/>
        </p:blipFill>
        <p:spPr bwMode="auto">
          <a:xfrm>
            <a:off x="9569" y="2208363"/>
            <a:ext cx="4921865" cy="341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" t="17507" r="13191"/>
          <a:stretch/>
        </p:blipFill>
        <p:spPr bwMode="auto">
          <a:xfrm>
            <a:off x="4624433" y="2208363"/>
            <a:ext cx="4519567" cy="341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78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9"/>
    </mc:Choice>
    <mc:Fallback xmlns="">
      <p:transition spd="slow" advTm="2509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3038" y="766764"/>
            <a:ext cx="8970962" cy="998242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Проект «Уход за комнатными растениями», руководители: Попова В.К., </a:t>
            </a:r>
            <a:r>
              <a:rPr lang="ru-RU" sz="1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Саввина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Р.З.</a:t>
            </a:r>
            <a:b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Пересадка цветов в интернате</a:t>
            </a:r>
            <a:endParaRPr lang="ru-RU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246589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AutoShape 2" descr="blob:https://web.whatsapp.com/0c214c97-5cc8-4d55-8062-d8cdd9f67a1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0c214c97-5cc8-4d55-8062-d8cdd9f67a1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641968"/>
            <a:ext cx="3867076" cy="4954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1" t="18946" r="47865"/>
          <a:stretch/>
        </p:blipFill>
        <p:spPr bwMode="auto">
          <a:xfrm>
            <a:off x="5008543" y="1641967"/>
            <a:ext cx="3593197" cy="490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78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5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4"/>
    </mc:Choice>
    <mc:Fallback xmlns="">
      <p:transition spd="slow" advTm="1784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939311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9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87362" y="937904"/>
            <a:ext cx="67045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u="sng" dirty="0" smtClean="0"/>
              <a:t>Мероприятия по обеспечению безопасности в 2021 году</a:t>
            </a:r>
            <a:endParaRPr lang="ru-RU" u="sng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1280011" y="3973157"/>
            <a:ext cx="7168363" cy="4064000"/>
            <a:chOff x="1280011" y="3609001"/>
            <a:chExt cx="7168363" cy="4064000"/>
          </a:xfrm>
        </p:grpSpPr>
        <p:graphicFrame>
          <p:nvGraphicFramePr>
            <p:cNvPr id="4" name="Схема 3"/>
            <p:cNvGraphicFramePr/>
            <p:nvPr>
              <p:extLst>
                <p:ext uri="{D42A27DB-BD31-4B8C-83A1-F6EECF244321}">
                  <p14:modId xmlns:p14="http://schemas.microsoft.com/office/powerpoint/2010/main" val="3801346691"/>
                </p:ext>
              </p:extLst>
            </p:nvPr>
          </p:nvGraphicFramePr>
          <p:xfrm>
            <a:off x="1280011" y="3609001"/>
            <a:ext cx="7168363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pSp>
          <p:nvGrpSpPr>
            <p:cNvPr id="24" name="Группа 23"/>
            <p:cNvGrpSpPr/>
            <p:nvPr/>
          </p:nvGrpSpPr>
          <p:grpSpPr>
            <a:xfrm>
              <a:off x="5747244" y="5036953"/>
              <a:ext cx="2455059" cy="1500530"/>
              <a:chOff x="2802013" y="1707394"/>
              <a:chExt cx="1392994" cy="1669005"/>
            </a:xfrm>
          </p:grpSpPr>
          <p:sp>
            <p:nvSpPr>
              <p:cNvPr id="28" name="Прямоугольник 27"/>
              <p:cNvSpPr/>
              <p:nvPr/>
            </p:nvSpPr>
            <p:spPr>
              <a:xfrm>
                <a:off x="2802013" y="1707394"/>
                <a:ext cx="1392994" cy="1600660"/>
              </a:xfrm>
              <a:prstGeom prst="rect">
                <a:avLst/>
              </a:prstGeom>
            </p:spPr>
            <p:style>
              <a:lnRef idx="2">
                <a:schemeClr val="accent5">
                  <a:hueOff val="-9933876"/>
                  <a:satOff val="39811"/>
                  <a:lumOff val="8628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Прямоугольник 28"/>
              <p:cNvSpPr/>
              <p:nvPr/>
            </p:nvSpPr>
            <p:spPr>
              <a:xfrm>
                <a:off x="2802013" y="1775739"/>
                <a:ext cx="1392994" cy="1600660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0960" tIns="60960" rIns="60960" bIns="60960" numCol="1" spcCol="1270" anchor="t" anchorCtr="0">
                <a:noAutofit/>
              </a:bodyPr>
              <a:lstStyle/>
              <a:p>
                <a:pPr lvl="0" algn="l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600" kern="1200" dirty="0"/>
              </a:p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dirty="0" smtClean="0"/>
                  <a:t>По итогам проверки – нарушений нет</a:t>
                </a:r>
                <a:endParaRPr lang="ru-RU" kern="1200" dirty="0"/>
              </a:p>
            </p:txBody>
          </p:sp>
        </p:grpSp>
      </p:grp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528573501"/>
              </p:ext>
            </p:extLst>
          </p:nvPr>
        </p:nvGraphicFramePr>
        <p:xfrm>
          <a:off x="281233" y="1422602"/>
          <a:ext cx="8562516" cy="3052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7228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3"/>
    </mc:Choice>
    <mc:Fallback xmlns="">
      <p:transition spd="slow" advTm="8113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140380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AutoShape 2" descr="blob:https://web.whatsapp.com/0c214c97-5cc8-4d55-8062-d8cdd9f67a1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0c214c97-5cc8-4d55-8062-d8cdd9f67a1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8" r="12742"/>
          <a:stretch/>
        </p:blipFill>
        <p:spPr bwMode="auto">
          <a:xfrm>
            <a:off x="1180531" y="1841378"/>
            <a:ext cx="5646504" cy="457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5" descr="blob:https://web.whatsapp.com/be22b37e-c148-4d2c-8066-e9ef4b35f6e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05"/>
          <a:stretch/>
        </p:blipFill>
        <p:spPr bwMode="auto">
          <a:xfrm>
            <a:off x="307975" y="1841378"/>
            <a:ext cx="1745112" cy="450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460" y="3838755"/>
            <a:ext cx="2087592" cy="276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15570" r="1296" b="15570"/>
          <a:stretch/>
        </p:blipFill>
        <p:spPr bwMode="auto">
          <a:xfrm>
            <a:off x="6616460" y="1841379"/>
            <a:ext cx="2087592" cy="2463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73038" y="766764"/>
            <a:ext cx="8970962" cy="998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Проект «Уход за комнатными растениями», руководители: Попова В.К., Саввина Р.З.</a:t>
            </a:r>
            <a:br>
              <a:rPr lang="ru-RU" sz="18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</a:br>
            <a:r>
              <a:rPr lang="ru-RU" sz="18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Пересадка цветов в интернате</a:t>
            </a:r>
            <a:endParaRPr lang="ru-RU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pic>
        <p:nvPicPr>
          <p:cNvPr id="13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78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74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1"/>
    </mc:Choice>
    <mc:Fallback xmlns="">
      <p:transition spd="slow" advTm="1931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3038" y="766764"/>
            <a:ext cx="8970962" cy="817488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Внеурочная деятельность  «РОБОТЕХНИКА», учитель </a:t>
            </a:r>
            <a:r>
              <a:rPr lang="ru-RU" sz="1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Аргунова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Е.Р.</a:t>
            </a:r>
            <a:endParaRPr lang="ru-RU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4072931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AutoShape 2" descr="blob:https://web.whatsapp.com/0c214c97-5cc8-4d55-8062-d8cdd9f67a1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0c214c97-5cc8-4d55-8062-d8cdd9f67a1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5" descr="blob:https://web.whatsapp.com/be22b37e-c148-4d2c-8066-e9ef4b35f6e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25" y="1420799"/>
            <a:ext cx="8456385" cy="475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78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66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6"/>
    </mc:Choice>
    <mc:Fallback xmlns="">
      <p:transition spd="slow" advTm="1416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3038" y="766763"/>
            <a:ext cx="8970962" cy="828121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Внеурочная деятельность «Сувенирное дело», учитель Рожина М.М. 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985868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AutoShape 2" descr="blob:https://web.whatsapp.com/0c214c97-5cc8-4d55-8062-d8cdd9f67a1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0c214c97-5cc8-4d55-8062-d8cdd9f67a1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5" descr="blob:https://web.whatsapp.com/be22b37e-c148-4d2c-8066-e9ef4b35f6e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C:\Users\User\Desktop\20210204_2116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2" t="1131" r="20129" b="-1131"/>
          <a:stretch/>
        </p:blipFill>
        <p:spPr bwMode="auto">
          <a:xfrm>
            <a:off x="30997" y="4705201"/>
            <a:ext cx="2699533" cy="214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Desktop\IMG_20210812_123802_0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35"/>
          <a:stretch/>
        </p:blipFill>
        <p:spPr bwMode="auto">
          <a:xfrm>
            <a:off x="5853321" y="4694568"/>
            <a:ext cx="3290679" cy="214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User\Desktop\20211119_1358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489" y="4714378"/>
            <a:ext cx="3826526" cy="215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20211109_17113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872" y="1395766"/>
            <a:ext cx="5857787" cy="330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78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44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6"/>
    </mc:Choice>
    <mc:Fallback xmlns="">
      <p:transition spd="slow" advTm="1486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3038" y="766763"/>
            <a:ext cx="8970962" cy="1328737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Внеурочная деятельность  Военно-спортивный 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клуб «</a:t>
            </a:r>
            <a:r>
              <a:rPr lang="ru-RU" sz="1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Баабыр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», учитель Николаев Т.Н.</a:t>
            </a:r>
            <a:b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Военная подготовка , февраль 2021 </a:t>
            </a:r>
            <a:endParaRPr lang="ru-RU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29439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AutoShape 2" descr="blob:https://web.whatsapp.com/0c214c97-5cc8-4d55-8062-d8cdd9f67a1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0c214c97-5cc8-4d55-8062-d8cdd9f67a1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5" descr="blob:https://web.whatsapp.com/be22b37e-c148-4d2c-8066-e9ef4b35f6e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5" t="6176" r="3442" b="9979"/>
          <a:stretch/>
        </p:blipFill>
        <p:spPr bwMode="auto">
          <a:xfrm>
            <a:off x="0" y="2061713"/>
            <a:ext cx="5535283" cy="386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155" y="2061713"/>
            <a:ext cx="5152845" cy="386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78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45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4"/>
    </mc:Choice>
    <mc:Fallback xmlns="">
      <p:transition spd="slow" advTm="2754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3038" y="1107005"/>
            <a:ext cx="8970962" cy="99302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Творческая студия «КЭРЭ» (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@</a:t>
            </a:r>
            <a:r>
              <a:rPr lang="en-US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kere_official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)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Руководитель Кондратьева Т.П.</a:t>
            </a:r>
            <a:b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</a:br>
            <a:r>
              <a:rPr lang="ru-RU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Коллаборационная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выставка  выпускниц Федоровой Милены и Спиридоновой </a:t>
            </a:r>
            <a:r>
              <a:rPr lang="ru-RU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Айлааны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, апрель, 2021 .</a:t>
            </a:r>
            <a:b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</a:b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5754050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AutoShape 2" descr="blob:https://web.whatsapp.com/0c214c97-5cc8-4d55-8062-d8cdd9f67a1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0c214c97-5cc8-4d55-8062-d8cdd9f67a1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5" descr="blob:https://web.whatsapp.com/be22b37e-c148-4d2c-8066-e9ef4b35f6e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183875"/>
            <a:ext cx="8879971" cy="467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375" y="6098875"/>
            <a:ext cx="8157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</a:t>
            </a:r>
            <a:endParaRPr lang="ru-RU" dirty="0"/>
          </a:p>
        </p:txBody>
      </p:sp>
      <p:pic>
        <p:nvPicPr>
          <p:cNvPr id="10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78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85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7"/>
    </mc:Choice>
    <mc:Fallback xmlns="">
      <p:transition spd="slow" advTm="3177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3038" y="766764"/>
            <a:ext cx="8970962" cy="993026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ПСИХОЛОГИЧЕСКОЕ СОПРОВОЖДЕНИЕ </a:t>
            </a:r>
            <a:b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Педагоги-психологи Яроева И.П., Данилова П.А. </a:t>
            </a:r>
            <a:endParaRPr lang="ru-RU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896172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AutoShape 2" descr="blob:https://web.whatsapp.com/0c214c97-5cc8-4d55-8062-d8cdd9f67a1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0c214c97-5cc8-4d55-8062-d8cdd9f67a1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5" descr="blob:https://web.whatsapp.com/be22b37e-c148-4d2c-8066-e9ef4b35f6e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C:\Users\октябрина\Downloads\WhatsApp Image 2022-01-20 at 08.22.5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690777"/>
            <a:ext cx="3813507" cy="508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октябрина\Downloads\WhatsApp Image 2022-01-20 at 08.22.51 (1)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" t="19343" r="16047"/>
          <a:stretch/>
        </p:blipFill>
        <p:spPr bwMode="auto">
          <a:xfrm>
            <a:off x="4476915" y="1690777"/>
            <a:ext cx="3588588" cy="280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октябрина\Downloads\WhatsApp Image 2022-01-20 at 08.22.51 (2)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3" t="8280" r="14237"/>
          <a:stretch/>
        </p:blipFill>
        <p:spPr bwMode="auto">
          <a:xfrm>
            <a:off x="4476915" y="4024343"/>
            <a:ext cx="3588588" cy="275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78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16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9"/>
    </mc:Choice>
    <mc:Fallback xmlns="">
      <p:transition spd="slow" advTm="4559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635144"/>
            <a:ext cx="8970962" cy="1199073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Проект «Мы наследники победы» </a:t>
            </a:r>
            <a:b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«Благодарим вам за ВСЕ» </a:t>
            </a:r>
            <a:r>
              <a:rPr lang="ru-RU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-</a:t>
            </a: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тимуровская помощь </a:t>
            </a:r>
            <a:b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и новогодние подарки  от учащихся ветеранам педагогического труда </a:t>
            </a:r>
            <a:endParaRPr lang="ru-RU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147098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AutoShape 2" descr="blob:https://web.whatsapp.com/0c214c97-5cc8-4d55-8062-d8cdd9f67a1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0c214c97-5cc8-4d55-8062-d8cdd9f67a1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5" descr="blob:https://web.whatsapp.com/be22b37e-c148-4d2c-8066-e9ef4b35f6e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 descr="C:\Users\октябрина\Downloads\WhatsApp Image 2022-01-20 at 08.25.4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673523"/>
            <a:ext cx="3878065" cy="517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октябрина\Downloads\WhatsApp Image 2022-01-20 at 09.32.56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8" t="30656" b="14689"/>
          <a:stretch/>
        </p:blipFill>
        <p:spPr bwMode="auto">
          <a:xfrm>
            <a:off x="4742120" y="1673522"/>
            <a:ext cx="2013015" cy="257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октябрина\Downloads\WhatsApp Image 2022-01-20 at 09.32.56 (2)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 t="11365" r="21914" b="18854"/>
          <a:stretch/>
        </p:blipFill>
        <p:spPr bwMode="auto">
          <a:xfrm>
            <a:off x="4742121" y="3857277"/>
            <a:ext cx="2013015" cy="298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октябрина\Downloads\WhatsApp Image 2022-01-20 at 09.32.56 (3)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9" b="21795"/>
          <a:stretch/>
        </p:blipFill>
        <p:spPr bwMode="auto">
          <a:xfrm>
            <a:off x="6847367" y="1673523"/>
            <a:ext cx="1772419" cy="251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октябрина\Downloads\WhatsApp Image 2022-01-20 at 09.32.56 (1)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2"/>
          <a:stretch/>
        </p:blipFill>
        <p:spPr bwMode="auto">
          <a:xfrm>
            <a:off x="6847367" y="3846644"/>
            <a:ext cx="1772419" cy="298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78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49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2"/>
    </mc:Choice>
    <mc:Fallback xmlns="">
      <p:transition spd="slow" advTm="2032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3038" y="766764"/>
            <a:ext cx="8970962" cy="99302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Проект «Билет в будущее» </a:t>
            </a:r>
            <a:b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 –класс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шеф повара ресторана «Усадьба </a:t>
            </a:r>
            <a:r>
              <a:rPr lang="ru-RU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Атласовых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Атласова Н.В. и бренд шефа группы ресторанов «Урюк»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(Москва) </a:t>
            </a:r>
            <a:r>
              <a:rPr lang="ru-RU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Д.Перевоз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ноябрь, 2021 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701964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AutoShape 2" descr="blob:https://web.whatsapp.com/0c214c97-5cc8-4d55-8062-d8cdd9f67a1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0c214c97-5cc8-4d55-8062-d8cdd9f67a1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5" descr="blob:https://web.whatsapp.com/be22b37e-c148-4d2c-8066-e9ef4b35f6e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2" descr="blob:https://web.whatsapp.com/72d51320-40bd-49a2-8525-b304474328e0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blob:https://web.whatsapp.com/72d51320-40bd-49a2-8525-b304474328e0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октябрина\Downloads\WhatsApp Image 2022-01-20 at 08.24.51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2"/>
          <a:stretch/>
        </p:blipFill>
        <p:spPr bwMode="auto">
          <a:xfrm>
            <a:off x="612775" y="2040647"/>
            <a:ext cx="7878571" cy="478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78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4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5"/>
    </mc:Choice>
    <mc:Fallback xmlns="">
      <p:transition spd="slow" advTm="3475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27541" y="847218"/>
            <a:ext cx="8970962" cy="99302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Проект «Билет в будущее» </a:t>
            </a:r>
            <a:b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Профориентационные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онлайн -  беседы  с обучающимся </a:t>
            </a:r>
            <a:b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528051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AutoShape 2" descr="blob:https://web.whatsapp.com/0c214c97-5cc8-4d55-8062-d8cdd9f67a1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0c214c97-5cc8-4d55-8062-d8cdd9f67a1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5" descr="blob:https://web.whatsapp.com/be22b37e-c148-4d2c-8066-e9ef4b35f6e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2" descr="C:\Users\октябрина\Downloads\WhatsApp Image 2022-01-20 at 09.52.14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" r="10000"/>
          <a:stretch/>
        </p:blipFill>
        <p:spPr bwMode="auto">
          <a:xfrm>
            <a:off x="282044" y="1840244"/>
            <a:ext cx="8861956" cy="477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78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11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8"/>
    </mc:Choice>
    <mc:Fallback xmlns="">
      <p:transition spd="slow" advTm="2478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3038" y="766764"/>
            <a:ext cx="8970962" cy="993026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Проект «Школьный </a:t>
            </a:r>
            <a:r>
              <a:rPr lang="ru-RU" sz="1800" b="1" dirty="0" err="1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Экопарк</a:t>
            </a:r>
            <a:r>
              <a:rPr lang="ru-RU" sz="1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» </a:t>
            </a:r>
            <a:br>
              <a:rPr lang="ru-RU" sz="1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 «</a:t>
            </a:r>
            <a:r>
              <a:rPr lang="ru-RU" sz="1800" b="1" dirty="0" err="1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Сэтинньи</a:t>
            </a:r>
            <a:r>
              <a:rPr lang="ru-RU" sz="1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ый</a:t>
            </a:r>
            <a:r>
              <a:rPr lang="ru-RU" sz="1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 –БАЙАНАЙ ЫЙА» , ноябрь , 2021 </a:t>
            </a:r>
            <a:br>
              <a:rPr lang="ru-RU" sz="1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+mn-lt"/>
                <a:cs typeface="Times New Roman" pitchFamily="18" charset="0"/>
              </a:rPr>
              <a:t> </a:t>
            </a:r>
            <a:endParaRPr lang="ru-RU" sz="1800" b="1" dirty="0">
              <a:solidFill>
                <a:srgbClr val="002060"/>
              </a:solidFill>
              <a:latin typeface="+mn-lt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216877"/>
              </p:ext>
            </p:extLst>
          </p:nvPr>
        </p:nvGraphicFramePr>
        <p:xfrm>
          <a:off x="-1" y="0"/>
          <a:ext cx="914400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85113"/>
                <a:gridCol w="760020"/>
                <a:gridCol w="4298867"/>
              </a:tblGrid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Государственное казенное общеобразовательное учреждение</a:t>
                      </a:r>
                      <a:endParaRPr lang="ru-RU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«Республиканская специальная (коррекционная) школа-интернат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для обучающихся с тяжелыми нарушениями речи»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AutoShape 2" descr="blob:https://web.whatsapp.com/0c214c97-5cc8-4d55-8062-d8cdd9f67a1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blob:https://web.whatsapp.com/0c214c97-5cc8-4d55-8062-d8cdd9f67a1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5" descr="blob:https://web.whatsapp.com/be22b37e-c148-4d2c-8066-e9ef4b35f6e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9" name="Picture 3" descr="C:\Users\октябрина\Downloads\WhatsApp Image 2022-01-20 at 08.27.46 (1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861" y="3065114"/>
            <a:ext cx="2833428" cy="377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октябрина\Downloads\WhatsApp Image 2022-01-20 at 08.27.46 (2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327" y="1579525"/>
            <a:ext cx="2406536" cy="320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октябрина\Downloads\WhatsApp Image 2022-01-20 at 08.27.46 (3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343" y="3148809"/>
            <a:ext cx="2770657" cy="369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октябрина\Downloads\WhatsApp Image 2022-01-20 at 08.27.46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5" r="15734"/>
          <a:stretch/>
        </p:blipFill>
        <p:spPr bwMode="auto">
          <a:xfrm>
            <a:off x="155575" y="1579525"/>
            <a:ext cx="2780282" cy="278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Директор\Desktop\2022-01-17_12-52-4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78" y="67180"/>
            <a:ext cx="768474" cy="7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32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0"/>
    </mc:Choice>
    <mc:Fallback xmlns="">
      <p:transition spd="slow" advTm="2450"/>
    </mc:Fallback>
  </mc:AlternateContent>
  <p:timing>
    <p:tnLst>
      <p:par>
        <p:cTn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Overr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  <a:fontScheme name="Трек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隶书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HGｺﾞｼｯｸE"/>
      <a:font script="Hang" typeface="돋움"/>
      <a:font script="Hans" typeface="华文楷体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Трек">
    <a:fillStyleLst>
      <a:solidFill>
        <a:schemeClr val="phClr"/>
      </a:solidFill>
      <a:gradFill rotWithShape="1">
        <a:gsLst>
          <a:gs pos="0">
            <a:schemeClr val="phClr">
              <a:tint val="30000"/>
              <a:satMod val="250000"/>
            </a:schemeClr>
          </a:gs>
          <a:gs pos="72000">
            <a:schemeClr val="phClr">
              <a:tint val="75000"/>
              <a:satMod val="210000"/>
            </a:schemeClr>
          </a:gs>
          <a:gs pos="100000">
            <a:schemeClr val="phClr">
              <a:tint val="85000"/>
              <a:satMod val="210000"/>
            </a:schemeClr>
          </a:gs>
        </a:gsLst>
        <a:lin ang="5400000" scaled="1"/>
      </a:gradFill>
      <a:gradFill rotWithShape="1">
        <a:gsLst>
          <a:gs pos="0">
            <a:schemeClr val="phClr">
              <a:tint val="75000"/>
              <a:shade val="85000"/>
              <a:satMod val="230000"/>
            </a:schemeClr>
          </a:gs>
          <a:gs pos="25000">
            <a:schemeClr val="phClr">
              <a:tint val="90000"/>
              <a:shade val="70000"/>
              <a:satMod val="220000"/>
            </a:schemeClr>
          </a:gs>
          <a:gs pos="50000">
            <a:schemeClr val="phClr">
              <a:tint val="90000"/>
              <a:shade val="58000"/>
              <a:satMod val="225000"/>
            </a:schemeClr>
          </a:gs>
          <a:gs pos="65000">
            <a:schemeClr val="phClr">
              <a:tint val="90000"/>
              <a:shade val="58000"/>
              <a:satMod val="225000"/>
            </a:schemeClr>
          </a:gs>
          <a:gs pos="80000">
            <a:schemeClr val="phClr">
              <a:tint val="90000"/>
              <a:shade val="69000"/>
              <a:satMod val="220000"/>
            </a:schemeClr>
          </a:gs>
          <a:gs pos="100000">
            <a:schemeClr val="phClr">
              <a:tint val="77000"/>
              <a:shade val="80000"/>
              <a:satMod val="230000"/>
            </a:schemeClr>
          </a:gs>
        </a:gsLst>
        <a:lin ang="5400000" scaled="1"/>
      </a:gradFill>
    </a:fillStyleLst>
    <a:lnStyleLst>
      <a:ln w="100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</a:effectStyle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a:effectStyle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phClr">
              <a:shade val="60000"/>
              <a:satMod val="110000"/>
            </a:schemeClr>
          </a:contourClr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05000"/>
            </a:schemeClr>
          </a:duotone>
        </a:blip>
        <a:tile tx="0" ty="0" sx="95000" sy="95000" flip="none" algn="t"/>
      </a:blipFill>
      <a:blipFill>
        <a:blip xmlns:r="http://schemas.openxmlformats.org/officeDocument/2006/relationships" r:embed="rId2">
          <a:duotone>
            <a:schemeClr val="phClr">
              <a:shade val="30000"/>
              <a:satMod val="455000"/>
            </a:schemeClr>
            <a:schemeClr val="phClr">
              <a:tint val="95000"/>
              <a:satMod val="120000"/>
            </a:schemeClr>
          </a:duotone>
        </a:blip>
        <a:stretch>
          <a:fillRect/>
        </a:stretch>
      </a:blipFill>
    </a:bgFillStyleLst>
  </a:fmtScheme>
</a:themeOverride>
</file>

<file path=ppt/theme/themeOverride2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  <a:fontScheme name="Трек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隶书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HGｺﾞｼｯｸE"/>
      <a:font script="Hang" typeface="돋움"/>
      <a:font script="Hans" typeface="华文楷体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Трек">
    <a:fillStyleLst>
      <a:solidFill>
        <a:schemeClr val="phClr"/>
      </a:solidFill>
      <a:gradFill rotWithShape="1">
        <a:gsLst>
          <a:gs pos="0">
            <a:schemeClr val="phClr">
              <a:tint val="30000"/>
              <a:satMod val="250000"/>
            </a:schemeClr>
          </a:gs>
          <a:gs pos="72000">
            <a:schemeClr val="phClr">
              <a:tint val="75000"/>
              <a:satMod val="210000"/>
            </a:schemeClr>
          </a:gs>
          <a:gs pos="100000">
            <a:schemeClr val="phClr">
              <a:tint val="85000"/>
              <a:satMod val="210000"/>
            </a:schemeClr>
          </a:gs>
        </a:gsLst>
        <a:lin ang="5400000" scaled="1"/>
      </a:gradFill>
      <a:gradFill rotWithShape="1">
        <a:gsLst>
          <a:gs pos="0">
            <a:schemeClr val="phClr">
              <a:tint val="75000"/>
              <a:shade val="85000"/>
              <a:satMod val="230000"/>
            </a:schemeClr>
          </a:gs>
          <a:gs pos="25000">
            <a:schemeClr val="phClr">
              <a:tint val="90000"/>
              <a:shade val="70000"/>
              <a:satMod val="220000"/>
            </a:schemeClr>
          </a:gs>
          <a:gs pos="50000">
            <a:schemeClr val="phClr">
              <a:tint val="90000"/>
              <a:shade val="58000"/>
              <a:satMod val="225000"/>
            </a:schemeClr>
          </a:gs>
          <a:gs pos="65000">
            <a:schemeClr val="phClr">
              <a:tint val="90000"/>
              <a:shade val="58000"/>
              <a:satMod val="225000"/>
            </a:schemeClr>
          </a:gs>
          <a:gs pos="80000">
            <a:schemeClr val="phClr">
              <a:tint val="90000"/>
              <a:shade val="69000"/>
              <a:satMod val="220000"/>
            </a:schemeClr>
          </a:gs>
          <a:gs pos="100000">
            <a:schemeClr val="phClr">
              <a:tint val="77000"/>
              <a:shade val="80000"/>
              <a:satMod val="230000"/>
            </a:schemeClr>
          </a:gs>
        </a:gsLst>
        <a:lin ang="5400000" scaled="1"/>
      </a:gradFill>
    </a:fillStyleLst>
    <a:lnStyleLst>
      <a:ln w="100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</a:effectStyle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a:effectStyle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phClr">
              <a:shade val="60000"/>
              <a:satMod val="110000"/>
            </a:schemeClr>
          </a:contourClr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05000"/>
            </a:schemeClr>
          </a:duotone>
        </a:blip>
        <a:tile tx="0" ty="0" sx="95000" sy="95000" flip="none" algn="t"/>
      </a:blipFill>
      <a:blipFill>
        <a:blip xmlns:r="http://schemas.openxmlformats.org/officeDocument/2006/relationships" r:embed="rId2">
          <a:duotone>
            <a:schemeClr val="phClr">
              <a:shade val="30000"/>
              <a:satMod val="455000"/>
            </a:schemeClr>
            <a:schemeClr val="phClr">
              <a:tint val="95000"/>
              <a:satMod val="120000"/>
            </a:schemeClr>
          </a:duotone>
        </a:blip>
        <a:stretch>
          <a:fillRect/>
        </a:stretch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10786</TotalTime>
  <Words>5692</Words>
  <Application>Microsoft Office PowerPoint</Application>
  <PresentationFormat>Экран (4:3)</PresentationFormat>
  <Paragraphs>1219</Paragraphs>
  <Slides>118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118</vt:i4>
      </vt:variant>
    </vt:vector>
  </HeadingPairs>
  <TitlesOfParts>
    <vt:vector size="1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Обновлены и оснащены современным оборудованием</vt:lpstr>
      <vt:lpstr>МАСТЕРСКАЯ ПО СТОЛЯРНОМУ ДЕЛУ</vt:lpstr>
      <vt:lpstr>МАСТЕРСКАЯ ПО СТОЛЯРНОМУ ДЕЛУ</vt:lpstr>
      <vt:lpstr>МАСТЕРСКАЯ ПО ШВЕЙНОМУ ДЕЛУ</vt:lpstr>
      <vt:lpstr>Презентация PowerPoint</vt:lpstr>
      <vt:lpstr>КАБИНЕТЫ НАЧАЛЬНЫХ КЛАССОВ</vt:lpstr>
      <vt:lpstr>КАБИНЕТ УЧИТЕЛЯ-ЛОГОПЕДА</vt:lpstr>
      <vt:lpstr>ЛАБОРАТОРИЯ ЕСТЕСТВЕННЫХ НАУК</vt:lpstr>
      <vt:lpstr>Презентация PowerPoint</vt:lpstr>
      <vt:lpstr> «ИГРОВАЯ КОМНАТА ДЛЯ ДРУЗЕЙ»</vt:lpstr>
      <vt:lpstr>Презентация PowerPoint</vt:lpstr>
      <vt:lpstr>ЛАБОРАТОРИЯ РОБОТОТЕХНИКИ</vt:lpstr>
      <vt:lpstr>Презентация PowerPoint</vt:lpstr>
      <vt:lpstr>КАБИНЕТ ЛЕЧЕБНОЙ (АДАПТИВНОЙ) ФИЗКУЛЬТУРЫ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 обучающихся в другие образовательные учреждения по учебным годам</vt:lpstr>
      <vt:lpstr>Неделя науки (19 – 23 апреля ). Классные часы «Да здравствует Наука!». </vt:lpstr>
      <vt:lpstr>Неделя науки (19 – 23 апреля ).  Научные ПЕРЕМЕНЫ  (МИкроМИР «Невидимки на кухне») </vt:lpstr>
      <vt:lpstr>Неделя науки (19 – 23 апреля ).  Научная перемена «Лента Мёбиуса» . </vt:lpstr>
      <vt:lpstr>Неделя науки (19 – 23 апреля ). Научная перемена «Чудеса своими руками». </vt:lpstr>
      <vt:lpstr>Неделя науки (19 – 23 апреля ). Научная перемена «Студия робототехники». </vt:lpstr>
      <vt:lpstr>Неделя науки (19 – 23 апреля ).  Метапредметная квест-игра «Лабиринты наук»(5-10 кл) </vt:lpstr>
      <vt:lpstr>Научно-практическая конференция  «Шаг в науку»   в рамках фестиваля «Твори. Научись. Расти».  </vt:lpstr>
      <vt:lpstr>Год книги и чтения в  ГКОУ РС(Я) «РС(К)ШИ для обучающихся в ТНР»  Литературная викторина, декабрь 2021  </vt:lpstr>
      <vt:lpstr>Год книги и чтения в  ГКОУ РС(Я) «РС(К)ШИ для обучающихся в ТНР» Экскурсия в библиотеку, октябрь 2021 г.   </vt:lpstr>
      <vt:lpstr>Год книги и чтения в  ГКОУ РС(Я) «РС(К)ШИ для обучающихся в ТНР» Литературная гостиная в интернате   </vt:lpstr>
      <vt:lpstr>Год книги и чтения в  ГКОУ РС(Я) «РС(К)ШИ для обучающихся в ТНР»  День Букваря , февраль 2021  </vt:lpstr>
      <vt:lpstr>Год книги и чтения в  ГКОУ РС(Я) «РС(К)ШИ для обучающихся в ТНР»  Любим читать  </vt:lpstr>
      <vt:lpstr>Год книги и чтения в  ГКОУ РС(Я) «РС(К)ШИ для обучающихся в ТНР» Конкурс  «Читающая семья», декабрь 2021 г. </vt:lpstr>
      <vt:lpstr>Презентация PowerPoint</vt:lpstr>
      <vt:lpstr>Неделя, посвященная Дню родного языка и письменности Открытие недели, февраль, 2021 </vt:lpstr>
      <vt:lpstr>Неделя, посвященная Дню родного языка и письменности (февраль, 2021).  Фольклорный ансамбль «Кэнчээри» </vt:lpstr>
      <vt:lpstr>Неделя, посвященная Дню родного языка и письменности Выступление  ансамбля «Сардаана» , февраль, 2021 г </vt:lpstr>
      <vt:lpstr>Неделя, посвященная Дню родного языка и письменности (февраль, 2021) Литературно- художественная композиция 10 классов</vt:lpstr>
      <vt:lpstr>27 апреля день Республики Саха (Якутия), апрель 2021 г.</vt:lpstr>
      <vt:lpstr>Проект «Уход за комнатными растениями», руководители: Попова В.К., Саввина Р.З. Пересадка цветов в интернате</vt:lpstr>
      <vt:lpstr>Презентация PowerPoint</vt:lpstr>
      <vt:lpstr>Внеурочная деятельность  «РОБОТЕХНИКА», учитель Аргунова Е.Р.</vt:lpstr>
      <vt:lpstr> Внеурочная деятельность «Сувенирное дело», учитель Рожина М.М. </vt:lpstr>
      <vt:lpstr>Внеурочная деятельность  Военно-спортивный клуб «Баабыр», учитель Николаев Т.Н. Военная подготовка , февраль 2021 </vt:lpstr>
      <vt:lpstr>Творческая студия «КЭРЭ» (@kere_official) Руководитель Кондратьева Т.П. Коллаборационная выставка  выпускниц Федоровой Милены и Спиридоновой Айлааны, апрель, 2021 . </vt:lpstr>
      <vt:lpstr>ПСИХОЛОГИЧЕСКОЕ СОПРОВОЖДЕНИЕ  Педагоги-психологи Яроева И.П., Данилова П.А. </vt:lpstr>
      <vt:lpstr>Проект «Мы наследники победы»  «Благодарим вам за ВСЕ» - тимуровская помощь   и новогодние подарки  от учащихся ветеранам педагогического труда </vt:lpstr>
      <vt:lpstr>Проект «Билет в будущее»  Мастер –класс от шеф повара ресторана «Усадьба Атласовых» Атласова Н.В. и бренд шефа группы ресторанов «Урюк» (Москва) Д.Перевоз, ноябрь, 2021 </vt:lpstr>
      <vt:lpstr>Проект «Билет в будущее»  Профориентационные онлайн -  беседы  с обучающимся  </vt:lpstr>
      <vt:lpstr>Проект «Школьный Экопарк»   «Сэтинньи ый –БАЙАНАЙ ЫЙА» , ноябрь , 2021   </vt:lpstr>
      <vt:lpstr>Проект «Школьный Экопарк» Экологическая акция «Меняем батарейки на конфеты»,  декабрь, 2021 </vt:lpstr>
      <vt:lpstr>Проект «Уол о5о - кэскилбит»  «Интернатские ИГРЫ», апрель – октябрь, 2021  </vt:lpstr>
      <vt:lpstr>Проект «Олонхо-алыптаах эйгэтэ»  Руководители:Семенова В.И., Рожина М.М., Афанасьева Е.В.</vt:lpstr>
      <vt:lpstr>Наши социальные партнеры  Благотворительный фонд поддержки детей –инвалидов  и детей с ОВЗ РС(Я) «Харысхал», мастер-класс по изготовлению керамических пиалок, Галина Коротова, руководитель студии керамики «Dzen», 25 октября 2021г.</vt:lpstr>
      <vt:lpstr>Наши социальные партнеры  Благотворительный фонд поддержки детей –инвалидов  и детей с ОВЗ РС(Я) «Харысхал» адаптивные настольные игры  Петр Захаров, координатор спортивных проектов БФ «Харысхал»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Анатолий Алексеевич Федоров</cp:lastModifiedBy>
  <cp:revision>684</cp:revision>
  <cp:lastPrinted>2022-01-20T09:42:45Z</cp:lastPrinted>
  <dcterms:created xsi:type="dcterms:W3CDTF">2015-09-17T07:39:52Z</dcterms:created>
  <dcterms:modified xsi:type="dcterms:W3CDTF">2022-01-24T01:37:54Z</dcterms:modified>
</cp:coreProperties>
</file>